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727" r:id="rId2"/>
    <p:sldId id="790" r:id="rId3"/>
    <p:sldId id="791" r:id="rId4"/>
    <p:sldId id="796" r:id="rId5"/>
    <p:sldId id="792" r:id="rId6"/>
    <p:sldId id="793" r:id="rId7"/>
    <p:sldId id="797" r:id="rId8"/>
    <p:sldId id="794" r:id="rId9"/>
    <p:sldId id="798" r:id="rId10"/>
    <p:sldId id="799" r:id="rId11"/>
    <p:sldId id="800" r:id="rId12"/>
    <p:sldId id="801" r:id="rId13"/>
    <p:sldId id="802" r:id="rId14"/>
    <p:sldId id="803" r:id="rId15"/>
    <p:sldId id="804" r:id="rId16"/>
    <p:sldId id="806" r:id="rId17"/>
    <p:sldId id="805" r:id="rId18"/>
    <p:sldId id="807" r:id="rId19"/>
    <p:sldId id="813" r:id="rId20"/>
    <p:sldId id="808" r:id="rId21"/>
    <p:sldId id="809" r:id="rId22"/>
    <p:sldId id="814" r:id="rId23"/>
    <p:sldId id="815" r:id="rId24"/>
    <p:sldId id="816" r:id="rId25"/>
    <p:sldId id="817" r:id="rId26"/>
    <p:sldId id="818" r:id="rId27"/>
    <p:sldId id="819" r:id="rId28"/>
    <p:sldId id="820" r:id="rId29"/>
    <p:sldId id="850" r:id="rId30"/>
    <p:sldId id="822" r:id="rId31"/>
    <p:sldId id="823" r:id="rId32"/>
    <p:sldId id="824" r:id="rId33"/>
    <p:sldId id="849" r:id="rId34"/>
    <p:sldId id="826" r:id="rId35"/>
    <p:sldId id="827" r:id="rId36"/>
    <p:sldId id="832" r:id="rId37"/>
    <p:sldId id="828" r:id="rId38"/>
    <p:sldId id="834" r:id="rId39"/>
    <p:sldId id="835" r:id="rId40"/>
    <p:sldId id="830" r:id="rId41"/>
    <p:sldId id="831" r:id="rId42"/>
    <p:sldId id="838" r:id="rId43"/>
    <p:sldId id="836" r:id="rId44"/>
    <p:sldId id="837" r:id="rId45"/>
    <p:sldId id="833" r:id="rId46"/>
    <p:sldId id="840" r:id="rId47"/>
    <p:sldId id="839" r:id="rId48"/>
    <p:sldId id="855" r:id="rId49"/>
    <p:sldId id="841" r:id="rId50"/>
    <p:sldId id="856" r:id="rId51"/>
    <p:sldId id="917" r:id="rId52"/>
    <p:sldId id="918" r:id="rId53"/>
    <p:sldId id="859" r:id="rId54"/>
    <p:sldId id="863" r:id="rId55"/>
    <p:sldId id="864" r:id="rId56"/>
    <p:sldId id="865" r:id="rId57"/>
    <p:sldId id="925" r:id="rId58"/>
    <p:sldId id="926" r:id="rId59"/>
    <p:sldId id="924" r:id="rId60"/>
    <p:sldId id="907" r:id="rId61"/>
    <p:sldId id="913" r:id="rId62"/>
    <p:sldId id="873" r:id="rId63"/>
    <p:sldId id="912" r:id="rId64"/>
    <p:sldId id="879" r:id="rId65"/>
    <p:sldId id="922" r:id="rId66"/>
    <p:sldId id="923" r:id="rId67"/>
    <p:sldId id="927" r:id="rId68"/>
    <p:sldId id="928" r:id="rId69"/>
    <p:sldId id="929" r:id="rId70"/>
    <p:sldId id="930" r:id="rId71"/>
    <p:sldId id="931" r:id="rId72"/>
    <p:sldId id="933" r:id="rId73"/>
    <p:sldId id="934" r:id="rId74"/>
    <p:sldId id="935" r:id="rId75"/>
    <p:sldId id="940" r:id="rId76"/>
    <p:sldId id="937" r:id="rId77"/>
    <p:sldId id="936" r:id="rId78"/>
    <p:sldId id="953" r:id="rId79"/>
    <p:sldId id="938" r:id="rId80"/>
    <p:sldId id="941" r:id="rId81"/>
    <p:sldId id="942" r:id="rId82"/>
    <p:sldId id="943" r:id="rId83"/>
    <p:sldId id="944" r:id="rId84"/>
    <p:sldId id="945" r:id="rId85"/>
    <p:sldId id="946" r:id="rId86"/>
    <p:sldId id="947" r:id="rId87"/>
    <p:sldId id="948" r:id="rId88"/>
    <p:sldId id="949" r:id="rId89"/>
    <p:sldId id="950" r:id="rId90"/>
    <p:sldId id="951" r:id="rId91"/>
    <p:sldId id="954" r:id="rId92"/>
  </p:sldIdLst>
  <p:sldSz cx="9906000" cy="6858000" type="A4"/>
  <p:notesSz cx="6669088" cy="9928225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10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10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10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10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128"/>
    <a:srgbClr val="DC0081"/>
    <a:srgbClr val="06117C"/>
    <a:srgbClr val="003399"/>
    <a:srgbClr val="000099"/>
    <a:srgbClr val="F39FD1"/>
    <a:srgbClr val="9234DB"/>
    <a:srgbClr val="00CCFF"/>
    <a:srgbClr val="00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1" autoAdjust="0"/>
    <p:restoredTop sz="92701" autoAdjust="0"/>
  </p:normalViewPr>
  <p:slideViewPr>
    <p:cSldViewPr>
      <p:cViewPr varScale="1">
        <p:scale>
          <a:sx n="84" d="100"/>
          <a:sy n="84" d="100"/>
        </p:scale>
        <p:origin x="1572" y="90"/>
      </p:cViewPr>
      <p:guideLst>
        <p:guide orient="horz" pos="2160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30750"/>
            <a:ext cx="4891088" cy="4413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23913" y="858838"/>
            <a:ext cx="5022850" cy="34782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02B436D0-8A48-4BC3-9E4E-DB4577AF96F6}" type="slidenum">
              <a:rPr lang="en-US" altLang="en-US">
                <a:cs typeface="Arial" charset="0"/>
              </a:rPr>
              <a:pPr eaLnBrk="1" hangingPunct="1"/>
              <a:t>1</a:t>
            </a:fld>
            <a:endParaRPr lang="en-US" alt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CCF2CB40-F0DD-4648-81C0-D4B8A92FC1DC}" type="slidenum">
              <a:rPr lang="en-US" altLang="en-US">
                <a:cs typeface="Arial" charset="0"/>
              </a:rPr>
              <a:pPr eaLnBrk="1" hangingPunct="1"/>
              <a:t>30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856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5718FFE8-6279-4581-8629-89F2F3CB7CDE}" type="slidenum">
              <a:rPr lang="en-US" altLang="en-US">
                <a:cs typeface="Arial" charset="0"/>
              </a:rPr>
              <a:pPr eaLnBrk="1" hangingPunct="1"/>
              <a:t>31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069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82046D06-FA92-4A93-9A05-6EAC178600F3}" type="slidenum">
              <a:rPr lang="en-US" altLang="en-US">
                <a:cs typeface="Arial" charset="0"/>
              </a:rPr>
              <a:pPr eaLnBrk="1" hangingPunct="1"/>
              <a:t>32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14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5BEEC9CB-C143-4842-9A1E-882D18334E91}" type="slidenum">
              <a:rPr lang="en-US" altLang="en-US">
                <a:cs typeface="Arial" charset="0"/>
              </a:rPr>
              <a:pPr eaLnBrk="1" hangingPunct="1"/>
              <a:t>34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647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5BEEC9CB-C143-4842-9A1E-882D18334E91}" type="slidenum">
              <a:rPr lang="en-US" altLang="en-US">
                <a:cs typeface="Arial" charset="0"/>
              </a:rPr>
              <a:pPr eaLnBrk="1" hangingPunct="1"/>
              <a:t>35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752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5BEEC9CB-C143-4842-9A1E-882D18334E91}" type="slidenum">
              <a:rPr lang="en-US" altLang="en-US">
                <a:cs typeface="Arial" charset="0"/>
              </a:rPr>
              <a:pPr eaLnBrk="1" hangingPunct="1"/>
              <a:t>36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981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0799FE56-89D0-4294-A2A8-AAF752898B25}" type="slidenum">
              <a:rPr lang="en-US" altLang="en-US">
                <a:cs typeface="Arial" charset="0"/>
              </a:rPr>
              <a:pPr eaLnBrk="1" hangingPunct="1"/>
              <a:t>37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30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2B59AAFF-775F-45CC-B412-B051F646DBE1}" type="slidenum">
              <a:rPr lang="en-US" altLang="en-US">
                <a:cs typeface="Arial" charset="0"/>
              </a:rPr>
              <a:pPr eaLnBrk="1" hangingPunct="1"/>
              <a:t>38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2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2B59AAFF-775F-45CC-B412-B051F646DBE1}" type="slidenum">
              <a:rPr lang="en-US" altLang="en-US">
                <a:cs typeface="Arial" charset="0"/>
              </a:rPr>
              <a:pPr eaLnBrk="1" hangingPunct="1"/>
              <a:t>39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4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2B59AAFF-775F-45CC-B412-B051F646DBE1}" type="slidenum">
              <a:rPr lang="en-US" altLang="en-US">
                <a:cs typeface="Arial" charset="0"/>
              </a:rPr>
              <a:pPr eaLnBrk="1" hangingPunct="1"/>
              <a:t>40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42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55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DF624C64-B270-4B4A-A35F-0F0495713879}" type="slidenum">
              <a:rPr lang="en-US" altLang="en-US">
                <a:cs typeface="Arial" charset="0"/>
              </a:rPr>
              <a:pPr eaLnBrk="1" hangingPunct="1"/>
              <a:t>41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669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E3A80728-A948-4812-9A00-474279095D55}" type="slidenum">
              <a:rPr lang="en-US" altLang="en-US">
                <a:cs typeface="Arial" charset="0"/>
              </a:rPr>
              <a:pPr eaLnBrk="1" hangingPunct="1"/>
              <a:t>42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203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AD0C7EE3-A064-42D6-AED5-8BB84F417E3B}" type="slidenum">
              <a:rPr lang="en-US" altLang="en-US">
                <a:cs typeface="Arial" charset="0"/>
              </a:rPr>
              <a:pPr eaLnBrk="1" hangingPunct="1"/>
              <a:t>43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843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AD0C7EE3-A064-42D6-AED5-8BB84F417E3B}" type="slidenum">
              <a:rPr lang="en-US" altLang="en-US">
                <a:cs typeface="Arial" charset="0"/>
              </a:rPr>
              <a:pPr eaLnBrk="1" hangingPunct="1"/>
              <a:t>44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445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A0534340-9C6A-4DBC-AF66-BB113F6C2D8F}" type="slidenum">
              <a:rPr lang="en-US" altLang="en-US">
                <a:cs typeface="Arial" charset="0"/>
              </a:rPr>
              <a:pPr eaLnBrk="1" hangingPunct="1"/>
              <a:t>45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28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ED098BD1-BA6A-44A9-8CF0-3771A5F7E552}" type="slidenum">
              <a:rPr lang="en-US" altLang="en-US">
                <a:cs typeface="Arial" charset="0"/>
              </a:rPr>
              <a:pPr eaLnBrk="1" hangingPunct="1"/>
              <a:t>46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384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DEA796E6-D5EA-4D01-A766-63C0C1850682}" type="slidenum">
              <a:rPr lang="en-US" altLang="en-US">
                <a:cs typeface="Arial" charset="0"/>
              </a:rPr>
              <a:pPr eaLnBrk="1" hangingPunct="1"/>
              <a:t>47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925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DEA796E6-D5EA-4D01-A766-63C0C1850682}" type="slidenum">
              <a:rPr lang="en-US" altLang="en-US">
                <a:cs typeface="Arial" charset="0"/>
              </a:rPr>
              <a:pPr eaLnBrk="1" hangingPunct="1"/>
              <a:t>48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981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4D1E4B-0428-4923-A21B-CF33216C0B28}" type="slidenum">
              <a:rPr kumimoji="1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300000000000000" pitchFamily="18" charset="-12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1" lang="en-US" altLang="en-US" sz="10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300000000000000" pitchFamily="18" charset="-120"/>
              <a:cs typeface="+mn-cs"/>
            </a:endParaRPr>
          </a:p>
        </p:txBody>
      </p:sp>
      <p:sp>
        <p:nvSpPr>
          <p:cNvPr id="114693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300000000000000" pitchFamily="18" charset="-120"/>
                <a:cs typeface="+mn-cs"/>
              </a:rPr>
              <a:t>Copyright by Le Van Chuong</a:t>
            </a:r>
          </a:p>
        </p:txBody>
      </p:sp>
      <p:sp>
        <p:nvSpPr>
          <p:cNvPr id="114694" name="Header Placeholder 6"/>
          <p:cNvSpPr>
            <a:spLocks noGrp="1"/>
          </p:cNvSpPr>
          <p:nvPr>
            <p:ph type="hdr" sz="quarter" idx="4294967295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3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300000000000000" pitchFamily="18" charset="-120"/>
                <a:cs typeface="+mn-cs"/>
              </a:rPr>
              <a:t>Copy right by Le Van Chuong</a:t>
            </a:r>
          </a:p>
        </p:txBody>
      </p:sp>
    </p:spTree>
    <p:extLst>
      <p:ext uri="{BB962C8B-B14F-4D97-AF65-F5344CB8AC3E}">
        <p14:creationId xmlns:p14="http://schemas.microsoft.com/office/powerpoint/2010/main" val="304348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2FE2FFEB-7907-46D2-8E36-C699F262A036}" type="slidenum">
              <a:rPr lang="en-US" altLang="en-US">
                <a:cs typeface="Arial" charset="0"/>
              </a:rPr>
              <a:pPr eaLnBrk="1" hangingPunct="1"/>
              <a:t>22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1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2FE2FFEB-7907-46D2-8E36-C699F262A036}" type="slidenum">
              <a:rPr lang="en-US" altLang="en-US">
                <a:cs typeface="Arial" charset="0"/>
              </a:rPr>
              <a:pPr eaLnBrk="1" hangingPunct="1"/>
              <a:t>23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0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2FE2FFEB-7907-46D2-8E36-C699F262A036}" type="slidenum">
              <a:rPr lang="en-US" altLang="en-US">
                <a:cs typeface="Arial" charset="0"/>
              </a:rPr>
              <a:pPr eaLnBrk="1" hangingPunct="1"/>
              <a:t>24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811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2FE2FFEB-7907-46D2-8E36-C699F262A036}" type="slidenum">
              <a:rPr lang="en-US" altLang="en-US">
                <a:cs typeface="Arial" charset="0"/>
              </a:rPr>
              <a:pPr eaLnBrk="1" hangingPunct="1"/>
              <a:t>25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37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2FE2FFEB-7907-46D2-8E36-C699F262A036}" type="slidenum">
              <a:rPr lang="en-US" altLang="en-US">
                <a:cs typeface="Arial" charset="0"/>
              </a:rPr>
              <a:pPr eaLnBrk="1" hangingPunct="1"/>
              <a:t>26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41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7914F3E8-9D5C-4F50-AD8A-D3C291A73960}" type="slidenum">
              <a:rPr lang="en-US" altLang="en-US">
                <a:cs typeface="Arial" charset="0"/>
              </a:rPr>
              <a:pPr eaLnBrk="1" hangingPunct="1"/>
              <a:t>27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4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2FE2FFEB-7907-46D2-8E36-C699F262A036}" type="slidenum">
              <a:rPr lang="en-US" altLang="en-US">
                <a:cs typeface="Arial" charset="0"/>
              </a:rPr>
              <a:pPr eaLnBrk="1" hangingPunct="1"/>
              <a:t>28</a:t>
            </a:fld>
            <a:endParaRPr lang="en-US" alt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49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30F02E-A6AB-4FE9-A669-23E943FD43AB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B12360-95BE-42FB-BD67-435D6657D349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97538" y="984250"/>
            <a:ext cx="1543050" cy="26939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388" y="984250"/>
            <a:ext cx="4476750" cy="26939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6F9512-67DE-4C2C-B875-3B074742BAB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068388" y="984250"/>
            <a:ext cx="6172200" cy="269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45599F-B356-4EBE-B3DF-4DB3DF29B269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346518" y="392337"/>
            <a:ext cx="65" cy="22512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463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606179" y="2980545"/>
            <a:ext cx="346250" cy="40011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2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05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A10D9E-29F2-40E3-A777-E324FCD6CEBB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FE994C-79C3-4C6C-BF84-721190BB5DC7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388" y="1982788"/>
            <a:ext cx="1200150" cy="1695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20938" y="1982788"/>
            <a:ext cx="1201737" cy="1695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ABAC1F-DE60-4339-87F6-49F812DCAE0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7C4226-B379-429C-9F5A-6FE9B29476C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6EE2DA-FF93-43DE-8162-5DDF9A61C6D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376CEC-972C-4E5E-AF59-EAD017890978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F82AA4-0F46-4FA0-990C-B7E70DCAFB39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D3F7B8-9BCC-4744-BB37-0AC27EF5E178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177800" y="177800"/>
            <a:ext cx="9550400" cy="64262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50800">
            <a:solidFill>
              <a:srgbClr val="3365FB"/>
            </a:solidFill>
            <a:round/>
            <a:headEnd/>
            <a:tailEnd/>
          </a:ln>
          <a:effectLst>
            <a:outerShdw dist="107763" dir="2700000" algn="ctr" rotWithShape="0">
              <a:srgbClr val="A2C1FE"/>
            </a:outerShdw>
          </a:effectLst>
        </p:spPr>
        <p:txBody>
          <a:bodyPr wrap="none" anchor="ctr"/>
          <a:lstStyle/>
          <a:p>
            <a:pPr algn="ctr"/>
            <a:endParaRPr lang="en-US" altLang="en-US">
              <a:cs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11425" y="984250"/>
            <a:ext cx="4729163" cy="546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none" lIns="90488" tIns="44450" rIns="90488" bIns="4445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8388" y="1982788"/>
            <a:ext cx="2554287" cy="1695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none" lIns="90488" tIns="44450" rIns="90488" bIns="4445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Click to edit</a:t>
            </a:r>
          </a:p>
          <a:p>
            <a:pPr lvl="2"/>
            <a:r>
              <a:rPr lang="en-US" altLang="zh-TW" smtClean="0"/>
              <a:t>First</a:t>
            </a:r>
          </a:p>
          <a:p>
            <a:pPr lvl="2"/>
            <a:r>
              <a:rPr lang="en-US" altLang="zh-TW" smtClean="0"/>
              <a:t>Third</a:t>
            </a:r>
          </a:p>
          <a:p>
            <a:pPr lvl="3"/>
            <a:r>
              <a:rPr lang="en-US" altLang="zh-TW" smtClean="0"/>
              <a:t>Forth</a:t>
            </a:r>
          </a:p>
          <a:p>
            <a:pPr lvl="4"/>
            <a:r>
              <a:rPr lang="en-US" altLang="zh-TW" smtClean="0"/>
              <a:t>Five</a:t>
            </a:r>
          </a:p>
        </p:txBody>
      </p:sp>
      <p:graphicFrame>
        <p:nvGraphicFramePr>
          <p:cNvPr id="1029" name="Object 7"/>
          <p:cNvGraphicFramePr>
            <a:graphicFrameLocks noChangeAspect="1"/>
          </p:cNvGraphicFramePr>
          <p:nvPr/>
        </p:nvGraphicFramePr>
        <p:xfrm>
          <a:off x="6550025" y="6203950"/>
          <a:ext cx="26447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" name="Photo Editor 影像" r:id="rId16" imgW="11050542" imgH="2095793" progId="">
                  <p:embed/>
                </p:oleObj>
              </mc:Choice>
              <mc:Fallback>
                <p:oleObj name="Photo Editor 影像" r:id="rId16" imgW="11050542" imgH="2095793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0025" y="6203950"/>
                        <a:ext cx="26447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18FF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919191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5388" y="6408738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A40A2685-C4E5-4916-8ED4-3B4FD2DC977E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ctr" defTabSz="7620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ctr" defTabSz="7620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ctr" defTabSz="7620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ctr" defTabSz="762000" rtl="0" eaLnBrk="0" fontAlgn="base" hangingPunct="0">
        <a:spcBef>
          <a:spcPct val="0"/>
        </a:spcBef>
        <a:spcAft>
          <a:spcPct val="0"/>
        </a:spcAft>
        <a:defRPr kumimoji="1" sz="30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Arial" charset="0"/>
        <a:buChar char="•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Arial" charset="0"/>
        <a:buChar char="-"/>
        <a:defRPr kumimoji="1" sz="2000" b="1">
          <a:solidFill>
            <a:schemeClr val="tx1"/>
          </a:solidFill>
          <a:latin typeface="+mn-lt"/>
          <a:ea typeface="+mn-ea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Arial" charset="0"/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Arial" charset="0"/>
        <a:buChar char="•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defTabSz="762000" rtl="0" fontAlgn="base">
        <a:spcBef>
          <a:spcPct val="20000"/>
        </a:spcBef>
        <a:spcAft>
          <a:spcPct val="0"/>
        </a:spcAft>
        <a:buSzPct val="100000"/>
        <a:buFont typeface="Arial" charset="0"/>
        <a:buChar char="•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defTabSz="762000" rtl="0" fontAlgn="base">
        <a:spcBef>
          <a:spcPct val="20000"/>
        </a:spcBef>
        <a:spcAft>
          <a:spcPct val="0"/>
        </a:spcAft>
        <a:buSzPct val="100000"/>
        <a:buFont typeface="Arial" charset="0"/>
        <a:buChar char="•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defTabSz="762000" rtl="0" fontAlgn="base">
        <a:spcBef>
          <a:spcPct val="20000"/>
        </a:spcBef>
        <a:spcAft>
          <a:spcPct val="0"/>
        </a:spcAft>
        <a:buSzPct val="100000"/>
        <a:buFont typeface="Arial" charset="0"/>
        <a:buChar char="•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defTabSz="762000" rtl="0" fontAlgn="base">
        <a:spcBef>
          <a:spcPct val="20000"/>
        </a:spcBef>
        <a:spcAft>
          <a:spcPct val="0"/>
        </a:spcAft>
        <a:buSzPct val="100000"/>
        <a:buFont typeface="Arial" charset="0"/>
        <a:buChar char="•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424608" y="2708920"/>
            <a:ext cx="76358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ROUTING </a:t>
            </a:r>
            <a:r>
              <a:rPr lang="en-US" altLang="en-US" sz="4800" b="1" dirty="0" smtClean="0">
                <a:solidFill>
                  <a:schemeClr val="accent2">
                    <a:lumMod val="75000"/>
                  </a:schemeClr>
                </a:solidFill>
                <a:cs typeface="Times New Roman" pitchFamily="18" charset="0"/>
              </a:rPr>
              <a:t>ALLPARTS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0512" y="5730755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Emp no : V3200078</a:t>
            </a:r>
          </a:p>
          <a:p>
            <a:r>
              <a:rPr lang="en-US" sz="1800" b="1" dirty="0" smtClean="0"/>
              <a:t>Emp Name : </a:t>
            </a:r>
            <a:r>
              <a:rPr lang="en-US" sz="1800" b="1" dirty="0" err="1" smtClean="0"/>
              <a:t>Lương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Việt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Hoàng</a:t>
            </a:r>
            <a:endParaRPr lang="en-US" sz="18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F02E-A6AB-4FE9-A669-23E943FD43AB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10D9E-29F2-40E3-A777-E324FCD6CEBB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792860" y="413286"/>
            <a:ext cx="37443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3. IQC INSPECTION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08584" y="1052736"/>
            <a:ext cx="705678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IQC will check the material and fill in the material information in the form on the web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702360"/>
            <a:ext cx="6192688" cy="4390936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259062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05495" y="1292836"/>
            <a:ext cx="517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After IQC checked. 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data will be inserted into 2 tables:</a:t>
            </a:r>
            <a:endParaRPr lang="en-US" altLang="en-US" sz="18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080792" y="521925"/>
            <a:ext cx="37443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3. IQC INSPECTION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2" t="3315" r="32114" b="22673"/>
          <a:stretch/>
        </p:blipFill>
        <p:spPr>
          <a:xfrm>
            <a:off x="1007840" y="2277176"/>
            <a:ext cx="7920880" cy="1607530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142" t="-4199" r="32113" b="4199"/>
          <a:stretch/>
        </p:blipFill>
        <p:spPr>
          <a:xfrm>
            <a:off x="992560" y="4360003"/>
            <a:ext cx="7920880" cy="1724531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1" name="Rounded Rectangle 10"/>
          <p:cNvSpPr/>
          <p:nvPr/>
        </p:nvSpPr>
        <p:spPr bwMode="auto">
          <a:xfrm>
            <a:off x="895133" y="1905292"/>
            <a:ext cx="2808312" cy="32692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latin typeface="Times New Roman" pitchFamily="18" charset="0"/>
                <a:ea typeface="新細明體" pitchFamily="18" charset="-120"/>
              </a:rPr>
              <a:t>MES4.R_INSPECTION_RESULT</a:t>
            </a:r>
            <a:endParaRPr kumimoji="1" lang="en-US" sz="1200" b="1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893091" y="3958890"/>
            <a:ext cx="2448272" cy="32692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latin typeface="Times New Roman" pitchFamily="18" charset="0"/>
                <a:ea typeface="新細明體" pitchFamily="18" charset="-120"/>
              </a:rPr>
              <a:t>MES4.R_OTHER_INSPECTION</a:t>
            </a:r>
            <a:endParaRPr kumimoji="1" lang="en-US" sz="1200" b="1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44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64568" y="1244728"/>
            <a:ext cx="721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The data in column </a:t>
            </a:r>
            <a:r>
              <a:rPr lang="en-US" altLang="en-US" sz="1800" b="1" dirty="0" smtClean="0">
                <a:solidFill>
                  <a:srgbClr val="111111"/>
                </a:solidFill>
                <a:cs typeface="Times New Roman" pitchFamily="18" charset="0"/>
              </a:rPr>
              <a:t>GRN_EVENT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 of table </a:t>
            </a:r>
            <a:r>
              <a:rPr lang="en-US" altLang="en-US" sz="1800" b="1" dirty="0" smtClean="0">
                <a:solidFill>
                  <a:srgbClr val="111111"/>
                </a:solidFill>
                <a:cs typeface="Times New Roman" pitchFamily="18" charset="0"/>
              </a:rPr>
              <a:t>MES4.R_GRN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 will be updated</a:t>
            </a:r>
            <a:endParaRPr lang="en-US" altLang="en-US" sz="1800" b="1" dirty="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852528" y="500632"/>
            <a:ext cx="37443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3. IQC INSPECTION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473280" y="3284984"/>
            <a:ext cx="864096" cy="5054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83" y="2222534"/>
            <a:ext cx="7611406" cy="142713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33" y="1832612"/>
            <a:ext cx="1390650" cy="333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83" y="4059620"/>
            <a:ext cx="1371600" cy="3333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83" y="4460037"/>
            <a:ext cx="7611406" cy="133565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6" name="Down Arrow 15"/>
          <p:cNvSpPr/>
          <p:nvPr/>
        </p:nvSpPr>
        <p:spPr bwMode="auto">
          <a:xfrm>
            <a:off x="7374359" y="4108577"/>
            <a:ext cx="530969" cy="625134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379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707" b="34285"/>
          <a:stretch/>
        </p:blipFill>
        <p:spPr>
          <a:xfrm>
            <a:off x="1088725" y="1763523"/>
            <a:ext cx="7794378" cy="3982309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144688" y="548680"/>
            <a:ext cx="5682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4. IQC PRINT LABEL FOR MATERIAL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6576" y="1202268"/>
            <a:ext cx="6340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IQC team will go to web to check the materials need to print label </a:t>
            </a:r>
          </a:p>
        </p:txBody>
      </p:sp>
    </p:spTree>
    <p:extLst>
      <p:ext uri="{BB962C8B-B14F-4D97-AF65-F5344CB8AC3E}">
        <p14:creationId xmlns:p14="http://schemas.microsoft.com/office/powerpoint/2010/main" val="320585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6923"/>
          <a:stretch/>
        </p:blipFill>
        <p:spPr>
          <a:xfrm>
            <a:off x="1280592" y="1916832"/>
            <a:ext cx="7272808" cy="3888432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144688" y="548680"/>
            <a:ext cx="5682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4. IQC PRINT LABEL FOR MATERIAL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584" y="1231443"/>
            <a:ext cx="6340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IQC team will go to web to check the materials need to print label 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648744" y="3140968"/>
            <a:ext cx="5688632" cy="144016"/>
          </a:xfrm>
          <a:prstGeom prst="rect">
            <a:avLst/>
          </a:prstGeom>
          <a:noFill/>
          <a:ln w="12700" cap="flat" cmpd="sng" algn="ctr">
            <a:solidFill>
              <a:srgbClr val="DC008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44688" y="548680"/>
            <a:ext cx="5682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4. IQC PRINT LABEL FOR MATERIAL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2560" y="1490300"/>
            <a:ext cx="6340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IQC team will go to web to check the materials need to print label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339587"/>
            <a:ext cx="8280921" cy="1520228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37279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44688" y="548680"/>
            <a:ext cx="5682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4. IQC PRINT LABEL FOR MATERIAL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829750"/>
            <a:ext cx="8287907" cy="4016166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260574" y="1096593"/>
            <a:ext cx="5109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IQC team use </a:t>
            </a:r>
            <a:r>
              <a:rPr lang="en-US" altLang="en-US" sz="1800" b="1" dirty="0">
                <a:solidFill>
                  <a:srgbClr val="111111"/>
                </a:solidFill>
                <a:cs typeface="Times New Roman" pitchFamily="18" charset="0"/>
              </a:rPr>
              <a:t>IQC-ACCEPT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 program to print label </a:t>
            </a:r>
          </a:p>
        </p:txBody>
      </p:sp>
    </p:spTree>
    <p:extLst>
      <p:ext uri="{BB962C8B-B14F-4D97-AF65-F5344CB8AC3E}">
        <p14:creationId xmlns:p14="http://schemas.microsoft.com/office/powerpoint/2010/main" val="31896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44688" y="548680"/>
            <a:ext cx="5682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4. IQC PRINT LABEL FOR MATERIAL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0552" y="1171533"/>
            <a:ext cx="5109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IQC team use </a:t>
            </a:r>
            <a:r>
              <a:rPr lang="en-US" altLang="en-US" sz="1800" b="1" dirty="0" smtClean="0">
                <a:solidFill>
                  <a:srgbClr val="111111"/>
                </a:solidFill>
                <a:cs typeface="Times New Roman" pitchFamily="18" charset="0"/>
              </a:rPr>
              <a:t>IQC-ACCEPT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program to print label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86" b="71373"/>
          <a:stretch/>
        </p:blipFill>
        <p:spPr>
          <a:xfrm>
            <a:off x="985804" y="1988840"/>
            <a:ext cx="7207556" cy="3511700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400386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44688" y="548680"/>
            <a:ext cx="5682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4. IQC PRINT LABEL FOR MATERIAL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848544" y="1025749"/>
            <a:ext cx="8640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After 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IQC team printed label for the materials. 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Data will insert to 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table </a:t>
            </a:r>
            <a:r>
              <a:rPr lang="en-US" altLang="en-US" sz="1800" b="1" dirty="0" smtClean="0">
                <a:solidFill>
                  <a:srgbClr val="111111"/>
                </a:solidFill>
                <a:cs typeface="Times New Roman" pitchFamily="18" charset="0"/>
              </a:rPr>
              <a:t>MES4.R_TR_SN</a:t>
            </a:r>
            <a:endParaRPr lang="en-US" altLang="en-US" sz="18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0051" y="2548553"/>
            <a:ext cx="4535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And data will update in table </a:t>
            </a:r>
            <a:r>
              <a:rPr lang="en-US" altLang="en-US" sz="1800" b="1" dirty="0" smtClean="0">
                <a:solidFill>
                  <a:srgbClr val="111111"/>
                </a:solidFill>
                <a:cs typeface="Times New Roman" pitchFamily="18" charset="0"/>
              </a:rPr>
              <a:t>MES4.R_GRN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:</a:t>
            </a:r>
            <a:endParaRPr lang="en-US" altLang="en-US" sz="1800" b="1" dirty="0">
              <a:solidFill>
                <a:srgbClr val="111111"/>
              </a:solidFill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42"/>
          <a:stretch/>
        </p:blipFill>
        <p:spPr>
          <a:xfrm>
            <a:off x="848544" y="1512380"/>
            <a:ext cx="7560841" cy="1034314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992560" y="2173470"/>
            <a:ext cx="1440160" cy="28981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53000" y="2110931"/>
            <a:ext cx="1092294" cy="3523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3360605"/>
            <a:ext cx="7535585" cy="118837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r="45128" b="14843"/>
          <a:stretch/>
        </p:blipFill>
        <p:spPr>
          <a:xfrm>
            <a:off x="848544" y="4919156"/>
            <a:ext cx="7632848" cy="1224136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Down Arrow 11"/>
          <p:cNvSpPr/>
          <p:nvPr/>
        </p:nvSpPr>
        <p:spPr bwMode="auto">
          <a:xfrm>
            <a:off x="7323085" y="4623112"/>
            <a:ext cx="504056" cy="629001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041233" y="5626859"/>
            <a:ext cx="936104" cy="39443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4" y="4585781"/>
            <a:ext cx="1371600" cy="333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44" y="2990431"/>
            <a:ext cx="13906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9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10D9E-29F2-40E3-A777-E324FCD6CEBB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6" name="Rectangle 5"/>
          <p:cNvSpPr/>
          <p:nvPr/>
        </p:nvSpPr>
        <p:spPr>
          <a:xfrm>
            <a:off x="2144688" y="548680"/>
            <a:ext cx="5682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4. IQC PRINT LABEL FOR MATERIAL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632520" y="1312370"/>
            <a:ext cx="89289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 And data 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will insert to 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table </a:t>
            </a:r>
            <a:r>
              <a:rPr lang="en-US" altLang="en-US" sz="1800" b="1" dirty="0" smtClean="0">
                <a:solidFill>
                  <a:srgbClr val="111111"/>
                </a:solidFill>
                <a:cs typeface="Times New Roman" pitchFamily="18" charset="0"/>
              </a:rPr>
              <a:t>MES4.R_WHS_LOCATION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:</a:t>
            </a:r>
            <a:endParaRPr lang="en-US" altLang="en-US" sz="18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3211" b="6833"/>
          <a:stretch/>
        </p:blipFill>
        <p:spPr>
          <a:xfrm>
            <a:off x="776536" y="1993418"/>
            <a:ext cx="8574203" cy="1939638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3512840" y="3429000"/>
            <a:ext cx="936104" cy="50405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181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10D9E-29F2-40E3-A777-E324FCD6CEBB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2560" y="1124744"/>
            <a:ext cx="72728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The fisrt, SAP Interface will download Doc no from SAP to Allpart system.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24808" y="393257"/>
            <a:ext cx="33843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1. DOWNLOAD EGRN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99" y="1547665"/>
            <a:ext cx="5715421" cy="46098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3224808" y="3933056"/>
            <a:ext cx="1224136" cy="310481"/>
          </a:xfrm>
          <a:prstGeom prst="rect">
            <a:avLst/>
          </a:prstGeom>
          <a:noFill/>
          <a:ln w="28575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92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67833" y="424118"/>
            <a:ext cx="4494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5</a:t>
            </a:r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. </a:t>
            </a:r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WHS RECEIVE MATERIAL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27" b="16445"/>
          <a:stretch/>
        </p:blipFill>
        <p:spPr>
          <a:xfrm>
            <a:off x="1409064" y="1628800"/>
            <a:ext cx="7412167" cy="4320480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409064" y="1010345"/>
            <a:ext cx="4910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WHS team will go to web to receive the materials. </a:t>
            </a:r>
          </a:p>
        </p:txBody>
      </p:sp>
    </p:spTree>
    <p:extLst>
      <p:ext uri="{BB962C8B-B14F-4D97-AF65-F5344CB8AC3E}">
        <p14:creationId xmlns:p14="http://schemas.microsoft.com/office/powerpoint/2010/main" val="127362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7920880" cy="4320480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705686" y="394937"/>
            <a:ext cx="4494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5</a:t>
            </a:r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. </a:t>
            </a:r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WHS RECEIVE MATERIAL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18443" y="990891"/>
            <a:ext cx="4910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WHS team will go to web to receive the materials.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018443" y="2924944"/>
            <a:ext cx="1702309" cy="36004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144688" y="2234481"/>
            <a:ext cx="648072" cy="21602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929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60400" y="300038"/>
            <a:ext cx="8585200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5</a:t>
            </a:r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.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WHS RECEIVE </a:t>
            </a:r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MATERIAL </a:t>
            </a:r>
            <a:endParaRPr lang="en-US" altLang="en-US" sz="2400" b="1" dirty="0">
              <a:solidFill>
                <a:srgbClr val="0066FF"/>
              </a:solidFill>
              <a:cs typeface="Times New Roman" pitchFamily="18" charset="0"/>
            </a:endParaRPr>
          </a:p>
        </p:txBody>
      </p:sp>
      <p:sp>
        <p:nvSpPr>
          <p:cNvPr id="15364" name="TextBox 9"/>
          <p:cNvSpPr txBox="1">
            <a:spLocks noChangeArrowheads="1"/>
          </p:cNvSpPr>
          <p:nvPr/>
        </p:nvSpPr>
        <p:spPr bwMode="auto">
          <a:xfrm>
            <a:off x="653945" y="869768"/>
            <a:ext cx="858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800" smtClean="0">
                <a:solidFill>
                  <a:srgbClr val="111111"/>
                </a:solidFill>
                <a:cs typeface="Times New Roman" pitchFamily="18" charset="0"/>
              </a:rPr>
              <a:t>WHS </a:t>
            </a:r>
            <a:r>
              <a:rPr lang="en-US" altLang="en-US" sz="1800">
                <a:solidFill>
                  <a:srgbClr val="111111"/>
                </a:solidFill>
                <a:cs typeface="Times New Roman" pitchFamily="18" charset="0"/>
              </a:rPr>
              <a:t>team will go to web to receive</a:t>
            </a:r>
            <a:r>
              <a:rPr lang="en-US" altLang="en-US" sz="180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en-US" sz="1800">
                <a:solidFill>
                  <a:srgbClr val="111111"/>
                </a:solidFill>
                <a:cs typeface="Times New Roman" pitchFamily="18" charset="0"/>
              </a:rPr>
              <a:t>the </a:t>
            </a:r>
            <a:r>
              <a:rPr lang="en-US" altLang="en-US" sz="1800" smtClean="0">
                <a:solidFill>
                  <a:srgbClr val="111111"/>
                </a:solidFill>
                <a:cs typeface="Times New Roman" pitchFamily="18" charset="0"/>
              </a:rPr>
              <a:t>materials. </a:t>
            </a:r>
            <a:endParaRPr lang="en-US" altLang="en-US" sz="180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F02E-A6AB-4FE9-A669-23E943FD43AB}" type="slidenum">
              <a:rPr lang="en-US" altLang="zh-TW" smtClean="0"/>
              <a:pPr/>
              <a:t>22</a:t>
            </a:fld>
            <a:endParaRPr lang="en-US" altLang="zh-TW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0" y="1668834"/>
            <a:ext cx="8280920" cy="4159423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12852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60400" y="300038"/>
            <a:ext cx="8585200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2400" b="1">
                <a:solidFill>
                  <a:srgbClr val="0066FF"/>
                </a:solidFill>
                <a:cs typeface="Times New Roman" pitchFamily="18" charset="0"/>
              </a:rPr>
              <a:t>5. WHS RECEIVE </a:t>
            </a:r>
            <a:r>
              <a:rPr lang="en-US" altLang="en-US" sz="2400" b="1" smtClean="0">
                <a:solidFill>
                  <a:srgbClr val="0066FF"/>
                </a:solidFill>
                <a:cs typeface="Times New Roman" pitchFamily="18" charset="0"/>
              </a:rPr>
              <a:t>MATERIAL</a:t>
            </a:r>
            <a:endParaRPr lang="en-US" altLang="en-US" sz="2400" b="1">
              <a:solidFill>
                <a:srgbClr val="0066FF"/>
              </a:solidFill>
              <a:cs typeface="Times New Roman" pitchFamily="18" charset="0"/>
            </a:endParaRPr>
          </a:p>
        </p:txBody>
      </p:sp>
      <p:sp>
        <p:nvSpPr>
          <p:cNvPr id="15364" name="TextBox 9"/>
          <p:cNvSpPr txBox="1">
            <a:spLocks noChangeArrowheads="1"/>
          </p:cNvSpPr>
          <p:nvPr/>
        </p:nvSpPr>
        <p:spPr bwMode="auto">
          <a:xfrm>
            <a:off x="653945" y="768884"/>
            <a:ext cx="858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After 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WHS team received the materials. 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Data will insert to 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table </a:t>
            </a:r>
            <a:r>
              <a:rPr lang="en-US" altLang="en-US" sz="1800" b="1" dirty="0" smtClean="0">
                <a:solidFill>
                  <a:srgbClr val="111111"/>
                </a:solidFill>
                <a:cs typeface="Times New Roman" pitchFamily="18" charset="0"/>
              </a:rPr>
              <a:t>MES4.R_GRN_SIGN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:</a:t>
            </a:r>
            <a:endParaRPr lang="en-US" altLang="en-US" sz="18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F02E-A6AB-4FE9-A669-23E943FD43AB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5" name="Rectangle 4"/>
          <p:cNvSpPr/>
          <p:nvPr/>
        </p:nvSpPr>
        <p:spPr>
          <a:xfrm>
            <a:off x="638601" y="2527094"/>
            <a:ext cx="8410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And data will update in table </a:t>
            </a:r>
            <a:r>
              <a:rPr lang="en-US" altLang="en-US" sz="1800" b="1" dirty="0" smtClean="0">
                <a:solidFill>
                  <a:srgbClr val="111111"/>
                </a:solidFill>
                <a:cs typeface="Times New Roman" pitchFamily="18" charset="0"/>
              </a:rPr>
              <a:t>MES4.R_GRN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:</a:t>
            </a:r>
            <a:endParaRPr lang="en-US" altLang="en-US" sz="1800" b="1" dirty="0">
              <a:solidFill>
                <a:srgbClr val="111111"/>
              </a:solidFill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4" y="5032810"/>
            <a:ext cx="8601584" cy="1066878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5" name="Rectangle 24"/>
          <p:cNvSpPr/>
          <p:nvPr/>
        </p:nvSpPr>
        <p:spPr bwMode="auto">
          <a:xfrm>
            <a:off x="6465168" y="5661248"/>
            <a:ext cx="2868049" cy="4384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33" y="3388770"/>
            <a:ext cx="8513967" cy="112687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1" name="Rectangle 20"/>
          <p:cNvSpPr/>
          <p:nvPr/>
        </p:nvSpPr>
        <p:spPr bwMode="auto">
          <a:xfrm>
            <a:off x="6393160" y="4077072"/>
            <a:ext cx="2906442" cy="4112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7683168" y="4736435"/>
            <a:ext cx="504056" cy="629001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33" y="4645330"/>
            <a:ext cx="1371600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91" y="3020203"/>
            <a:ext cx="1390650" cy="333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91" y="1192321"/>
            <a:ext cx="8527909" cy="1334773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9" name="Rectangle 18"/>
          <p:cNvSpPr/>
          <p:nvPr/>
        </p:nvSpPr>
        <p:spPr bwMode="auto">
          <a:xfrm>
            <a:off x="2648744" y="2044700"/>
            <a:ext cx="648072" cy="3411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25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60400" y="300038"/>
            <a:ext cx="858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2400" b="1" smtClean="0">
                <a:solidFill>
                  <a:srgbClr val="0066FF"/>
                </a:solidFill>
                <a:cs typeface="Times New Roman" pitchFamily="18" charset="0"/>
              </a:rPr>
              <a:t>6</a:t>
            </a:r>
            <a:r>
              <a:rPr lang="en-US" altLang="en-US" sz="2400" b="1">
                <a:solidFill>
                  <a:srgbClr val="0066FF"/>
                </a:solidFill>
                <a:cs typeface="Times New Roman" pitchFamily="18" charset="0"/>
              </a:rPr>
              <a:t>. </a:t>
            </a:r>
            <a:r>
              <a:rPr lang="en-US" altLang="en-US" sz="2400" b="1" smtClean="0">
                <a:solidFill>
                  <a:srgbClr val="0066FF"/>
                </a:solidFill>
                <a:cs typeface="Times New Roman" pitchFamily="18" charset="0"/>
              </a:rPr>
              <a:t>WHS DISTRIBUTE </a:t>
            </a:r>
            <a:r>
              <a:rPr lang="en-US" altLang="en-US" sz="2400" b="1">
                <a:solidFill>
                  <a:srgbClr val="0066FF"/>
                </a:solidFill>
                <a:cs typeface="Times New Roman" pitchFamily="18" charset="0"/>
              </a:rPr>
              <a:t>MATERIAL TO KITTING</a:t>
            </a:r>
          </a:p>
        </p:txBody>
      </p:sp>
      <p:sp>
        <p:nvSpPr>
          <p:cNvPr id="15364" name="TextBox 9"/>
          <p:cNvSpPr txBox="1">
            <a:spLocks noChangeArrowheads="1"/>
          </p:cNvSpPr>
          <p:nvPr/>
        </p:nvSpPr>
        <p:spPr bwMode="auto">
          <a:xfrm>
            <a:off x="653945" y="869768"/>
            <a:ext cx="858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800">
                <a:solidFill>
                  <a:srgbClr val="111111"/>
                </a:solidFill>
                <a:cs typeface="Times New Roman" pitchFamily="18" charset="0"/>
              </a:rPr>
              <a:t>WHS </a:t>
            </a:r>
            <a:r>
              <a:rPr lang="en-US" altLang="en-US" sz="1800" smtClean="0">
                <a:solidFill>
                  <a:srgbClr val="111111"/>
                </a:solidFill>
                <a:cs typeface="Times New Roman" pitchFamily="18" charset="0"/>
              </a:rPr>
              <a:t>team use PDA / WHS application to distribute</a:t>
            </a:r>
            <a:r>
              <a:rPr lang="en-US" altLang="zh-TW" sz="180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en-US" sz="1800">
                <a:solidFill>
                  <a:srgbClr val="111111"/>
                </a:solidFill>
                <a:cs typeface="Times New Roman" pitchFamily="18" charset="0"/>
              </a:rPr>
              <a:t>material to </a:t>
            </a:r>
            <a:r>
              <a:rPr lang="en-US" altLang="en-US" sz="1800" smtClean="0">
                <a:solidFill>
                  <a:srgbClr val="111111"/>
                </a:solidFill>
                <a:cs typeface="Times New Roman" pitchFamily="18" charset="0"/>
              </a:rPr>
              <a:t>KITTING</a:t>
            </a:r>
            <a:endParaRPr lang="en-US" altLang="en-US" sz="180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F02E-A6AB-4FE9-A669-23E943FD43AB}" type="slidenum">
              <a:rPr lang="en-US" altLang="zh-TW" smtClean="0"/>
              <a:pPr/>
              <a:t>24</a:t>
            </a:fld>
            <a:endParaRPr lang="en-US" altLang="zh-TW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7" y="1472814"/>
            <a:ext cx="2738903" cy="4680520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138" y="1472814"/>
            <a:ext cx="2723212" cy="4680520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1" name="Rectangle 10"/>
          <p:cNvSpPr/>
          <p:nvPr/>
        </p:nvSpPr>
        <p:spPr bwMode="auto">
          <a:xfrm>
            <a:off x="2576736" y="3140968"/>
            <a:ext cx="432048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84851" y="4467131"/>
            <a:ext cx="2304257" cy="4320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42" y="1483659"/>
            <a:ext cx="2702443" cy="4680520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5" name="Rectangle 14"/>
          <p:cNvSpPr/>
          <p:nvPr/>
        </p:nvSpPr>
        <p:spPr bwMode="auto">
          <a:xfrm>
            <a:off x="8424827" y="1659132"/>
            <a:ext cx="552521" cy="6038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928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60400" y="300038"/>
            <a:ext cx="8585200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2400" b="1" smtClean="0">
                <a:solidFill>
                  <a:srgbClr val="0066FF"/>
                </a:solidFill>
                <a:cs typeface="Times New Roman" pitchFamily="18" charset="0"/>
              </a:rPr>
              <a:t>6</a:t>
            </a:r>
            <a:r>
              <a:rPr lang="en-US" altLang="en-US" sz="2400" b="1">
                <a:solidFill>
                  <a:srgbClr val="0066FF"/>
                </a:solidFill>
                <a:cs typeface="Times New Roman" pitchFamily="18" charset="0"/>
              </a:rPr>
              <a:t>. </a:t>
            </a:r>
            <a:r>
              <a:rPr lang="en-US" altLang="en-US" sz="2400" b="1" smtClean="0">
                <a:solidFill>
                  <a:srgbClr val="0066FF"/>
                </a:solidFill>
                <a:cs typeface="Times New Roman" pitchFamily="18" charset="0"/>
              </a:rPr>
              <a:t>WHS DISTRIBUTE </a:t>
            </a:r>
            <a:r>
              <a:rPr lang="en-US" altLang="en-US" sz="2400" b="1">
                <a:solidFill>
                  <a:srgbClr val="0066FF"/>
                </a:solidFill>
                <a:cs typeface="Times New Roman" pitchFamily="18" charset="0"/>
              </a:rPr>
              <a:t>MATERIAL TO KITTING</a:t>
            </a:r>
          </a:p>
        </p:txBody>
      </p:sp>
      <p:sp>
        <p:nvSpPr>
          <p:cNvPr id="15364" name="TextBox 9"/>
          <p:cNvSpPr txBox="1">
            <a:spLocks noChangeArrowheads="1"/>
          </p:cNvSpPr>
          <p:nvPr/>
        </p:nvSpPr>
        <p:spPr bwMode="auto">
          <a:xfrm>
            <a:off x="653945" y="869768"/>
            <a:ext cx="858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800">
                <a:solidFill>
                  <a:srgbClr val="111111"/>
                </a:solidFill>
                <a:cs typeface="Times New Roman" pitchFamily="18" charset="0"/>
              </a:rPr>
              <a:t>WHS </a:t>
            </a:r>
            <a:r>
              <a:rPr lang="en-US" altLang="en-US" sz="1800" smtClean="0">
                <a:solidFill>
                  <a:srgbClr val="111111"/>
                </a:solidFill>
                <a:cs typeface="Times New Roman" pitchFamily="18" charset="0"/>
              </a:rPr>
              <a:t>team use PDA / WHS application to distribute</a:t>
            </a:r>
            <a:r>
              <a:rPr lang="en-US" altLang="zh-TW" sz="180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en-US" sz="1800">
                <a:solidFill>
                  <a:srgbClr val="111111"/>
                </a:solidFill>
                <a:cs typeface="Times New Roman" pitchFamily="18" charset="0"/>
              </a:rPr>
              <a:t>material to </a:t>
            </a:r>
            <a:r>
              <a:rPr lang="en-US" altLang="en-US" sz="1800" smtClean="0">
                <a:solidFill>
                  <a:srgbClr val="111111"/>
                </a:solidFill>
                <a:cs typeface="Times New Roman" pitchFamily="18" charset="0"/>
              </a:rPr>
              <a:t>KITTING</a:t>
            </a:r>
            <a:endParaRPr lang="en-US" altLang="en-US" sz="180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F02E-A6AB-4FE9-A669-23E943FD43AB}" type="slidenum">
              <a:rPr lang="en-US" altLang="zh-TW" smtClean="0"/>
              <a:pPr/>
              <a:t>25</a:t>
            </a:fld>
            <a:endParaRPr lang="en-US" altLang="zh-TW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491905"/>
            <a:ext cx="2577722" cy="4468052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395" y="1498515"/>
            <a:ext cx="2577722" cy="4454832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423" y="1434623"/>
            <a:ext cx="2577722" cy="4582616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1" name="Rectangle 10"/>
          <p:cNvSpPr/>
          <p:nvPr/>
        </p:nvSpPr>
        <p:spPr bwMode="auto">
          <a:xfrm>
            <a:off x="1424608" y="2564905"/>
            <a:ext cx="432048" cy="50405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41032" y="1710207"/>
            <a:ext cx="288032" cy="2066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41789" y="1743378"/>
            <a:ext cx="674081" cy="3411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121352" y="2277518"/>
            <a:ext cx="936104" cy="7914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30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60400" y="300038"/>
            <a:ext cx="8585200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2400" b="1" smtClean="0">
                <a:solidFill>
                  <a:srgbClr val="0066FF"/>
                </a:solidFill>
                <a:cs typeface="Times New Roman" pitchFamily="18" charset="0"/>
              </a:rPr>
              <a:t>6</a:t>
            </a:r>
            <a:r>
              <a:rPr lang="en-US" altLang="en-US" sz="2400" b="1">
                <a:solidFill>
                  <a:srgbClr val="0066FF"/>
                </a:solidFill>
                <a:cs typeface="Times New Roman" pitchFamily="18" charset="0"/>
              </a:rPr>
              <a:t>. </a:t>
            </a:r>
            <a:r>
              <a:rPr lang="en-US" altLang="en-US" sz="2400" b="1" smtClean="0">
                <a:solidFill>
                  <a:srgbClr val="0066FF"/>
                </a:solidFill>
                <a:cs typeface="Times New Roman" pitchFamily="18" charset="0"/>
              </a:rPr>
              <a:t>WHS DISTRIBUTE </a:t>
            </a:r>
            <a:r>
              <a:rPr lang="en-US" altLang="en-US" sz="2400" b="1">
                <a:solidFill>
                  <a:srgbClr val="0066FF"/>
                </a:solidFill>
                <a:cs typeface="Times New Roman" pitchFamily="18" charset="0"/>
              </a:rPr>
              <a:t>MATERIAL TO KITTING</a:t>
            </a:r>
          </a:p>
        </p:txBody>
      </p:sp>
      <p:sp>
        <p:nvSpPr>
          <p:cNvPr id="15364" name="TextBox 9"/>
          <p:cNvSpPr txBox="1">
            <a:spLocks noChangeArrowheads="1"/>
          </p:cNvSpPr>
          <p:nvPr/>
        </p:nvSpPr>
        <p:spPr bwMode="auto">
          <a:xfrm>
            <a:off x="653945" y="869768"/>
            <a:ext cx="858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800">
                <a:solidFill>
                  <a:srgbClr val="111111"/>
                </a:solidFill>
                <a:cs typeface="Times New Roman" pitchFamily="18" charset="0"/>
              </a:rPr>
              <a:t>WHS </a:t>
            </a:r>
            <a:r>
              <a:rPr lang="en-US" altLang="en-US" sz="1800" smtClean="0">
                <a:solidFill>
                  <a:srgbClr val="111111"/>
                </a:solidFill>
                <a:cs typeface="Times New Roman" pitchFamily="18" charset="0"/>
              </a:rPr>
              <a:t>team use PDA / WHS application to distribute</a:t>
            </a:r>
            <a:r>
              <a:rPr lang="en-US" altLang="zh-TW" sz="180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en-US" sz="1800">
                <a:solidFill>
                  <a:srgbClr val="111111"/>
                </a:solidFill>
                <a:cs typeface="Times New Roman" pitchFamily="18" charset="0"/>
              </a:rPr>
              <a:t>material to </a:t>
            </a:r>
            <a:r>
              <a:rPr lang="en-US" altLang="en-US" sz="1800" smtClean="0">
                <a:solidFill>
                  <a:srgbClr val="111111"/>
                </a:solidFill>
                <a:cs typeface="Times New Roman" pitchFamily="18" charset="0"/>
              </a:rPr>
              <a:t>KITTING</a:t>
            </a:r>
            <a:endParaRPr lang="en-US" altLang="en-US" sz="180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F02E-A6AB-4FE9-A669-23E943FD43AB}" type="slidenum">
              <a:rPr lang="en-US" altLang="zh-TW" smtClean="0"/>
              <a:pPr/>
              <a:t>26</a:t>
            </a:fld>
            <a:endParaRPr lang="en-US" altLang="zh-TW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59" y="1464705"/>
            <a:ext cx="2738001" cy="4632477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397605"/>
            <a:ext cx="2738001" cy="4766675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5" name="Rectangle 14"/>
          <p:cNvSpPr/>
          <p:nvPr/>
        </p:nvSpPr>
        <p:spPr bwMode="auto">
          <a:xfrm>
            <a:off x="1892225" y="2132856"/>
            <a:ext cx="1224426" cy="30639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579422" y="3407448"/>
            <a:ext cx="648072" cy="3321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504438" y="5656068"/>
            <a:ext cx="866371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749747" y="3933056"/>
            <a:ext cx="1080220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592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ChangeArrowheads="1"/>
          </p:cNvSpPr>
          <p:nvPr/>
        </p:nvSpPr>
        <p:spPr bwMode="auto">
          <a:xfrm>
            <a:off x="825500" y="228600"/>
            <a:ext cx="8172450" cy="4619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>
                <a:solidFill>
                  <a:srgbClr val="0066FF"/>
                </a:solidFill>
                <a:cs typeface="Times New Roman" pitchFamily="18" charset="0"/>
              </a:rPr>
              <a:t>6. WHS DISTRIBUTE MATERIAL TO KITTING</a:t>
            </a:r>
          </a:p>
        </p:txBody>
      </p:sp>
      <p:sp>
        <p:nvSpPr>
          <p:cNvPr id="5124" name="TextBox 6"/>
          <p:cNvSpPr txBox="1">
            <a:spLocks noChangeArrowheads="1"/>
          </p:cNvSpPr>
          <p:nvPr/>
        </p:nvSpPr>
        <p:spPr bwMode="auto">
          <a:xfrm>
            <a:off x="825501" y="849313"/>
            <a:ext cx="849675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After WHS team distributed the materials to KITTING. Data will insert to 2 tables:</a:t>
            </a:r>
          </a:p>
          <a:p>
            <a:pPr eaLnBrk="1" hangingPunct="1"/>
            <a:endParaRPr lang="en-US" altLang="en-US" sz="1800" dirty="0">
              <a:solidFill>
                <a:srgbClr val="111111"/>
              </a:solidFill>
              <a:cs typeface="Times New Roman" pitchFamily="18" charset="0"/>
            </a:endParaRPr>
          </a:p>
          <a:p>
            <a:pPr eaLnBrk="1" hangingPunct="1"/>
            <a:r>
              <a:rPr lang="en-US" altLang="en-US" sz="1800" b="1" dirty="0" smtClean="0">
                <a:solidFill>
                  <a:srgbClr val="111111"/>
                </a:solidFill>
                <a:cs typeface="Times New Roman" pitchFamily="18" charset="0"/>
              </a:rPr>
              <a:t>1. </a:t>
            </a:r>
            <a:r>
              <a:rPr lang="en-US" altLang="en-US" sz="1800" b="1" dirty="0">
                <a:solidFill>
                  <a:srgbClr val="111111"/>
                </a:solidFill>
                <a:cs typeface="Times New Roman" pitchFamily="18" charset="0"/>
              </a:rPr>
              <a:t>MES4.R_KITTING_SCAN_DETAIL</a:t>
            </a:r>
            <a:endParaRPr lang="en-US" altLang="en-US" sz="1800" b="1" dirty="0" smtClean="0">
              <a:solidFill>
                <a:srgbClr val="111111"/>
              </a:solidFill>
              <a:cs typeface="Times New Roman" pitchFamily="18" charset="0"/>
            </a:endParaRPr>
          </a:p>
          <a:p>
            <a:pPr marL="342900" indent="-342900" eaLnBrk="1" hangingPunct="1">
              <a:buAutoNum type="arabicPeriod"/>
            </a:pPr>
            <a:endParaRPr lang="en-US" altLang="en-US" sz="1800" dirty="0">
              <a:solidFill>
                <a:srgbClr val="111111"/>
              </a:solidFill>
              <a:cs typeface="Times New Roman" pitchFamily="18" charset="0"/>
            </a:endParaRPr>
          </a:p>
          <a:p>
            <a:pPr marL="342900" indent="-342900" eaLnBrk="1" hangingPunct="1">
              <a:buAutoNum type="arabicPeriod"/>
            </a:pPr>
            <a:endParaRPr lang="en-US" altLang="en-US" sz="1800" dirty="0" smtClean="0">
              <a:solidFill>
                <a:srgbClr val="111111"/>
              </a:solidFill>
              <a:cs typeface="Times New Roman" pitchFamily="18" charset="0"/>
            </a:endParaRPr>
          </a:p>
          <a:p>
            <a:pPr marL="342900" indent="-342900" eaLnBrk="1" hangingPunct="1">
              <a:buAutoNum type="arabicPeriod"/>
            </a:pPr>
            <a:endParaRPr lang="en-US" altLang="en-US" sz="1800" dirty="0">
              <a:solidFill>
                <a:srgbClr val="111111"/>
              </a:solidFill>
              <a:cs typeface="Times New Roman" pitchFamily="18" charset="0"/>
            </a:endParaRPr>
          </a:p>
          <a:p>
            <a:pPr marL="342900" indent="-342900" eaLnBrk="1" hangingPunct="1">
              <a:buAutoNum type="arabicPeriod"/>
            </a:pPr>
            <a:endParaRPr lang="en-US" altLang="en-US" sz="1800" dirty="0" smtClean="0">
              <a:solidFill>
                <a:srgbClr val="111111"/>
              </a:solidFill>
              <a:cs typeface="Times New Roman" pitchFamily="18" charset="0"/>
            </a:endParaRPr>
          </a:p>
          <a:p>
            <a:pPr marL="342900" indent="-342900" eaLnBrk="1" hangingPunct="1">
              <a:buAutoNum type="arabicPeriod"/>
            </a:pPr>
            <a:endParaRPr lang="en-US" altLang="en-US" sz="1800" dirty="0">
              <a:solidFill>
                <a:srgbClr val="111111"/>
              </a:solidFill>
              <a:cs typeface="Times New Roman" pitchFamily="18" charset="0"/>
            </a:endParaRPr>
          </a:p>
          <a:p>
            <a:pPr marL="342900" indent="-342900" eaLnBrk="1" hangingPunct="1">
              <a:buAutoNum type="arabicPeriod"/>
            </a:pPr>
            <a:endParaRPr lang="en-US" altLang="en-US" sz="1800" dirty="0" smtClean="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F02E-A6AB-4FE9-A669-23E943FD43AB}" type="slidenum">
              <a:rPr lang="en-US" altLang="zh-TW" smtClean="0"/>
              <a:pPr/>
              <a:t>27</a:t>
            </a:fld>
            <a:endParaRPr lang="en-US" altLang="zh-TW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4509121"/>
            <a:ext cx="8303964" cy="1440160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0" name="Rectangle 9"/>
          <p:cNvSpPr/>
          <p:nvPr/>
        </p:nvSpPr>
        <p:spPr bwMode="auto">
          <a:xfrm>
            <a:off x="820132" y="5464159"/>
            <a:ext cx="820500" cy="4851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4" y="1865412"/>
            <a:ext cx="8298249" cy="1383968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6" name="Rectangle 15"/>
          <p:cNvSpPr/>
          <p:nvPr/>
        </p:nvSpPr>
        <p:spPr bwMode="auto">
          <a:xfrm>
            <a:off x="1136576" y="2855363"/>
            <a:ext cx="864096" cy="3940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6973" y="4033899"/>
            <a:ext cx="3034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b="1" dirty="0">
                <a:solidFill>
                  <a:srgbClr val="111111"/>
                </a:solidFill>
                <a:cs typeface="Times New Roman" pitchFamily="18" charset="0"/>
              </a:rPr>
              <a:t>2. MES4.R_WHS_MOVE</a:t>
            </a:r>
          </a:p>
        </p:txBody>
      </p:sp>
    </p:spTree>
    <p:extLst>
      <p:ext uri="{BB962C8B-B14F-4D97-AF65-F5344CB8AC3E}">
        <p14:creationId xmlns:p14="http://schemas.microsoft.com/office/powerpoint/2010/main" val="41089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60400" y="300038"/>
            <a:ext cx="858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6. WHS DISTRIBUTE MATERIAL TO KITTING</a:t>
            </a:r>
          </a:p>
        </p:txBody>
      </p:sp>
      <p:sp>
        <p:nvSpPr>
          <p:cNvPr id="15364" name="TextBox 9"/>
          <p:cNvSpPr txBox="1">
            <a:spLocks noChangeArrowheads="1"/>
          </p:cNvSpPr>
          <p:nvPr/>
        </p:nvSpPr>
        <p:spPr bwMode="auto">
          <a:xfrm>
            <a:off x="653945" y="869768"/>
            <a:ext cx="858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And 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data will update in table </a:t>
            </a:r>
            <a:r>
              <a:rPr lang="en-US" altLang="en-US" sz="1800" b="1" dirty="0">
                <a:solidFill>
                  <a:srgbClr val="111111"/>
                </a:solidFill>
                <a:cs typeface="Times New Roman" pitchFamily="18" charset="0"/>
              </a:rPr>
              <a:t>MES4.R_TR_SN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0F02E-A6AB-4FE9-A669-23E943FD43AB}" type="slidenum">
              <a:rPr lang="en-US" altLang="zh-TW" smtClean="0"/>
              <a:pPr/>
              <a:t>28</a:t>
            </a:fld>
            <a:endParaRPr lang="en-US" altLang="zh-TW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55" y="1980958"/>
            <a:ext cx="8574090" cy="130089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3" y="4023709"/>
            <a:ext cx="8581935" cy="1444938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2" name="Rectangle 11"/>
          <p:cNvSpPr/>
          <p:nvPr/>
        </p:nvSpPr>
        <p:spPr bwMode="auto">
          <a:xfrm>
            <a:off x="6515212" y="2780928"/>
            <a:ext cx="2060352" cy="5020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532610" y="4974928"/>
            <a:ext cx="2060352" cy="4937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63" y="3633449"/>
            <a:ext cx="1371600" cy="333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95" y="1582664"/>
            <a:ext cx="1390650" cy="333375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 bwMode="auto">
          <a:xfrm>
            <a:off x="7297301" y="3576563"/>
            <a:ext cx="530969" cy="804470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288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10D9E-29F2-40E3-A777-E324FCD6CEBB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744318" y="1268760"/>
            <a:ext cx="8832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Using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zh-TW" sz="2000" b="1" dirty="0" smtClean="0">
                <a:solidFill>
                  <a:srgbClr val="111111"/>
                </a:solidFill>
                <a:cs typeface="Times New Roman" pitchFamily="18" charset="0"/>
              </a:rPr>
              <a:t>Setup Sheet</a:t>
            </a:r>
            <a:r>
              <a:rPr lang="vi-VN" altLang="zh-TW" sz="2000" b="1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program to </a:t>
            </a:r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check</a:t>
            </a:r>
            <a:r>
              <a:rPr lang="vi-VN" altLang="zh-TW" sz="2000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list material</a:t>
            </a:r>
            <a:endParaRPr lang="en-US" altLang="zh-TW" sz="20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50436" y="59327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7. ME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PRINT MATERIAL LIST FOR MACHINE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3"/>
          <a:stretch/>
        </p:blipFill>
        <p:spPr bwMode="auto">
          <a:xfrm>
            <a:off x="1846016" y="1854920"/>
            <a:ext cx="6241690" cy="3878336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4548675" y="4221088"/>
            <a:ext cx="1124405" cy="11521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79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10D9E-29F2-40E3-A777-E324FCD6CEBB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24808" y="393257"/>
            <a:ext cx="33843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1. DOWNLOAD EGRN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90741" y="1024472"/>
            <a:ext cx="80525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After download, data will be insert to table </a:t>
            </a:r>
            <a:r>
              <a:rPr lang="en-US" altLang="en-US" sz="1800" b="1" dirty="0">
                <a:solidFill>
                  <a:srgbClr val="111111"/>
                </a:solidFill>
                <a:cs typeface="Times New Roman" pitchFamily="18" charset="0"/>
              </a:rPr>
              <a:t>MES4.R_WHS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 and </a:t>
            </a:r>
            <a:r>
              <a:rPr lang="en-US" altLang="en-US" sz="1800" b="1" dirty="0" smtClean="0">
                <a:solidFill>
                  <a:srgbClr val="111111"/>
                </a:solidFill>
                <a:cs typeface="Times New Roman" pitchFamily="18" charset="0"/>
              </a:rPr>
              <a:t>MES4.R_GRN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41" y="1613793"/>
            <a:ext cx="8238723" cy="1639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50" y="3857690"/>
            <a:ext cx="8213714" cy="20195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7527518" y="5013176"/>
            <a:ext cx="809857" cy="4320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74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ChangeArrowheads="1"/>
          </p:cNvSpPr>
          <p:nvPr/>
        </p:nvSpPr>
        <p:spPr bwMode="auto">
          <a:xfrm>
            <a:off x="464567" y="326067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7. ME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PRINT MATERIAL LIST FOR MACHINE</a:t>
            </a:r>
          </a:p>
        </p:txBody>
      </p:sp>
      <p:sp>
        <p:nvSpPr>
          <p:cNvPr id="6656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2082761C-14A6-45DE-9531-8C62ADAFD5B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30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39746" y="857232"/>
            <a:ext cx="63546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zh-TW" sz="2000" dirty="0">
                <a:solidFill>
                  <a:srgbClr val="111111"/>
                </a:solidFill>
                <a:latin typeface="+mj-lt"/>
                <a:cs typeface="Arial" charset="0"/>
              </a:rPr>
              <a:t>ME u</a:t>
            </a:r>
            <a:r>
              <a:rPr lang="vi-VN" altLang="zh-TW" sz="2000" dirty="0">
                <a:solidFill>
                  <a:srgbClr val="111111"/>
                </a:solidFill>
                <a:latin typeface="+mj-lt"/>
                <a:cs typeface="Arial" charset="0"/>
              </a:rPr>
              <a:t>sing</a:t>
            </a:r>
            <a:r>
              <a:rPr lang="en-US" altLang="zh-TW" sz="2000" dirty="0">
                <a:solidFill>
                  <a:srgbClr val="111111"/>
                </a:solidFill>
                <a:latin typeface="+mj-lt"/>
                <a:cs typeface="Arial" charset="0"/>
              </a:rPr>
              <a:t> </a:t>
            </a:r>
            <a:r>
              <a:rPr lang="en-US" altLang="zh-TW" sz="2000" b="1" dirty="0">
                <a:solidFill>
                  <a:srgbClr val="111111"/>
                </a:solidFill>
                <a:latin typeface="+mj-lt"/>
                <a:cs typeface="Arial" charset="0"/>
              </a:rPr>
              <a:t>SETUP_SHEET</a:t>
            </a:r>
            <a:r>
              <a:rPr lang="vi-VN" altLang="zh-TW" sz="2000" dirty="0">
                <a:solidFill>
                  <a:srgbClr val="111111"/>
                </a:solidFill>
                <a:latin typeface="+mj-lt"/>
                <a:cs typeface="Arial" charset="0"/>
              </a:rPr>
              <a:t> program to setup sheet material</a:t>
            </a:r>
            <a:endParaRPr lang="en-US" altLang="zh-TW" sz="2000" dirty="0">
              <a:solidFill>
                <a:srgbClr val="111111"/>
              </a:solidFill>
              <a:latin typeface="+mj-lt"/>
              <a:cs typeface="Arial" charset="0"/>
            </a:endParaRP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584" y="1428736"/>
            <a:ext cx="7344816" cy="4286280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1424608" y="2564904"/>
            <a:ext cx="1584176" cy="288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24608" y="3139828"/>
            <a:ext cx="1584176" cy="7212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424608" y="4725144"/>
            <a:ext cx="1584176" cy="7920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20952" y="2269042"/>
            <a:ext cx="1656184" cy="2958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689304" y="3184250"/>
            <a:ext cx="764208" cy="3887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48944" y="3231640"/>
            <a:ext cx="1800200" cy="40295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12640" y="1719104"/>
            <a:ext cx="504056" cy="4137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95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ChangeArrowheads="1"/>
          </p:cNvSpPr>
          <p:nvPr/>
        </p:nvSpPr>
        <p:spPr bwMode="auto">
          <a:xfrm>
            <a:off x="577850" y="32842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7. ME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PRINT MATERIAL LIST FOR MACHINE</a:t>
            </a:r>
          </a:p>
        </p:txBody>
      </p:sp>
      <p:sp>
        <p:nvSpPr>
          <p:cNvPr id="686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F8579EFA-1061-4BD8-9B4A-E0073EA2E592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31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68612" name="TextBox 8"/>
          <p:cNvSpPr txBox="1">
            <a:spLocks noChangeArrowheads="1"/>
          </p:cNvSpPr>
          <p:nvPr/>
        </p:nvSpPr>
        <p:spPr bwMode="auto">
          <a:xfrm>
            <a:off x="577850" y="914400"/>
            <a:ext cx="81724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When Setup succees then data will </a:t>
            </a:r>
            <a:r>
              <a:rPr lang="vi-VN" altLang="zh-TW" sz="2000" dirty="0" smtClean="0">
                <a:solidFill>
                  <a:srgbClr val="111111"/>
                </a:solidFill>
                <a:cs typeface="Times New Roman" pitchFamily="18" charset="0"/>
              </a:rPr>
              <a:t>insert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are the table</a:t>
            </a:r>
            <a:endParaRPr lang="en-US" altLang="zh-TW" sz="20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68391" y="1463672"/>
            <a:ext cx="25314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indent="-457200" eaLnBrk="1" hangingPunct="1">
              <a:spcAft>
                <a:spcPts val="600"/>
              </a:spcAft>
              <a:defRPr/>
            </a:pP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1. </a:t>
            </a:r>
            <a:r>
              <a:rPr lang="en-US" altLang="zh-TW" sz="2000" b="1" dirty="0">
                <a:solidFill>
                  <a:srgbClr val="111111"/>
                </a:solidFill>
                <a:cs typeface="Times New Roman" pitchFamily="18" charset="0"/>
              </a:rPr>
              <a:t>MES1.C_SMT_AP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855233" y="3351182"/>
            <a:ext cx="5448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indent="-457200" eaLnBrk="1" hangingPunct="1">
              <a:spcAft>
                <a:spcPts val="600"/>
              </a:spcAft>
              <a:defRPr/>
            </a:pP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2. </a:t>
            </a:r>
            <a:r>
              <a:rPr lang="en-US" altLang="zh-TW" sz="2000" b="1" dirty="0">
                <a:solidFill>
                  <a:srgbClr val="111111"/>
                </a:solidFill>
                <a:cs typeface="Times New Roman" pitchFamily="18" charset="0"/>
              </a:rPr>
              <a:t>MES1. C_SMT_AP_LIST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8879" y="3861048"/>
            <a:ext cx="8066087" cy="1944786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8879" y="2005230"/>
            <a:ext cx="8066087" cy="1135738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5141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7. ME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PRINT MATERIAL LIST FOR MACHINE</a:t>
            </a:r>
          </a:p>
        </p:txBody>
      </p:sp>
      <p:sp>
        <p:nvSpPr>
          <p:cNvPr id="7065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BD314277-C949-4B44-BF6F-5735B036216E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32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925276" y="1053458"/>
            <a:ext cx="41025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indent="-457200" eaLnBrk="1" hangingPunct="1">
              <a:spcAft>
                <a:spcPts val="600"/>
              </a:spcAft>
              <a:defRPr/>
            </a:pP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3. </a:t>
            </a:r>
            <a:r>
              <a:rPr lang="en-US" altLang="zh-TW" sz="2000" b="1" dirty="0">
                <a:solidFill>
                  <a:srgbClr val="111111"/>
                </a:solidFill>
                <a:cs typeface="Times New Roman" pitchFamily="18" charset="0"/>
              </a:rPr>
              <a:t>MES1. C_SMT_AP_LOCATION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092" b="25804"/>
          <a:stretch/>
        </p:blipFill>
        <p:spPr bwMode="auto">
          <a:xfrm>
            <a:off x="1023910" y="1698718"/>
            <a:ext cx="6932342" cy="1520048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893834" y="3501008"/>
            <a:ext cx="39950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 indent="-457200" eaLnBrk="1" hangingPunct="1">
              <a:spcAft>
                <a:spcPts val="600"/>
              </a:spcAft>
              <a:defRPr/>
            </a:pP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4</a:t>
            </a:r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. </a:t>
            </a:r>
            <a:r>
              <a:rPr lang="en-US" altLang="zh-TW" sz="2000" b="1" dirty="0">
                <a:solidFill>
                  <a:srgbClr val="111111"/>
                </a:solidFill>
                <a:cs typeface="Times New Roman" pitchFamily="18" charset="0"/>
              </a:rPr>
              <a:t>MES1. C_SMT_AP_PRODUCT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3910" y="4149080"/>
            <a:ext cx="6932341" cy="1714986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309873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10D9E-29F2-40E3-A777-E324FCD6CEBB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776536" y="1117129"/>
            <a:ext cx="8832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Using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zh-TW" sz="2000" b="1" dirty="0" smtClean="0">
                <a:solidFill>
                  <a:srgbClr val="111111"/>
                </a:solidFill>
                <a:cs typeface="Times New Roman" pitchFamily="18" charset="0"/>
              </a:rPr>
              <a:t>MACHINE</a:t>
            </a:r>
            <a:r>
              <a:rPr lang="vi-VN" altLang="zh-TW" sz="2000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program to </a:t>
            </a:r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print</a:t>
            </a:r>
            <a:r>
              <a:rPr lang="vi-VN" altLang="zh-TW" sz="2000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list material</a:t>
            </a:r>
            <a:endParaRPr lang="en-US" altLang="zh-TW" sz="20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50436" y="59327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7. ME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PRINT MATERIAL LIST FOR MACHINE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3"/>
          <a:stretch/>
        </p:blipFill>
        <p:spPr bwMode="auto">
          <a:xfrm>
            <a:off x="1640632" y="1727303"/>
            <a:ext cx="6447074" cy="4005953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3152800" y="4149080"/>
            <a:ext cx="1224136" cy="12241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6318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7. ME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PRINT MATERIAL LIST FOR MACHINE</a:t>
            </a: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84A9C99-52D9-499C-B297-61A9532E391F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34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72708" name="TextBox 8"/>
          <p:cNvSpPr txBox="1">
            <a:spLocks noChangeArrowheads="1"/>
          </p:cNvSpPr>
          <p:nvPr/>
        </p:nvSpPr>
        <p:spPr bwMode="auto">
          <a:xfrm>
            <a:off x="765086" y="936718"/>
            <a:ext cx="8832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Using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zh-TW" sz="2000" b="1" dirty="0" smtClean="0">
                <a:solidFill>
                  <a:srgbClr val="111111"/>
                </a:solidFill>
                <a:cs typeface="Times New Roman" pitchFamily="18" charset="0"/>
              </a:rPr>
              <a:t>MACHINE</a:t>
            </a:r>
            <a:r>
              <a:rPr lang="vi-VN" altLang="zh-TW" sz="2000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program to </a:t>
            </a:r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print</a:t>
            </a:r>
            <a:r>
              <a:rPr lang="vi-VN" altLang="zh-TW" sz="2000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list material</a:t>
            </a:r>
            <a:endParaRPr lang="en-US" altLang="zh-TW" sz="20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8624" y="1556792"/>
            <a:ext cx="6984776" cy="4467352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9" name="Rectangle 8"/>
          <p:cNvSpPr/>
          <p:nvPr/>
        </p:nvSpPr>
        <p:spPr bwMode="auto">
          <a:xfrm>
            <a:off x="1781417" y="3156937"/>
            <a:ext cx="877772" cy="27581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05949" y="1760561"/>
            <a:ext cx="506936" cy="37925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8050" y="2956882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50210" y="1939760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812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7. ME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PRINT MATERIAL LIST FOR MACHINE</a:t>
            </a: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84A9C99-52D9-499C-B297-61A9532E391F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35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72708" name="TextBox 8"/>
          <p:cNvSpPr txBox="1">
            <a:spLocks noChangeArrowheads="1"/>
          </p:cNvSpPr>
          <p:nvPr/>
        </p:nvSpPr>
        <p:spPr bwMode="auto">
          <a:xfrm>
            <a:off x="765086" y="936718"/>
            <a:ext cx="8832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Using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zh-TW" sz="2000" b="1" dirty="0" smtClean="0">
                <a:solidFill>
                  <a:srgbClr val="111111"/>
                </a:solidFill>
                <a:cs typeface="Times New Roman" pitchFamily="18" charset="0"/>
              </a:rPr>
              <a:t>MACHINE</a:t>
            </a:r>
            <a:r>
              <a:rPr lang="vi-VN" altLang="zh-TW" sz="2000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program to </a:t>
            </a:r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print</a:t>
            </a:r>
            <a:r>
              <a:rPr lang="vi-VN" altLang="zh-TW" sz="2000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list material</a:t>
            </a:r>
            <a:endParaRPr lang="en-US" altLang="zh-TW" sz="20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4608" y="1460005"/>
            <a:ext cx="7344816" cy="4556373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2" name="Rectangle 11"/>
          <p:cNvSpPr/>
          <p:nvPr/>
        </p:nvSpPr>
        <p:spPr bwMode="auto">
          <a:xfrm>
            <a:off x="2965223" y="1688371"/>
            <a:ext cx="493611" cy="44248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944888" y="2193831"/>
            <a:ext cx="1656184" cy="2887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5601072" y="1979278"/>
            <a:ext cx="216024" cy="22646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5709084" y="1771116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Enter your Product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7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7. ME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PRINT MATERIAL LIST FOR MACHINE</a:t>
            </a: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84A9C99-52D9-499C-B297-61A9532E391F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36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72708" name="TextBox 8"/>
          <p:cNvSpPr txBox="1">
            <a:spLocks noChangeArrowheads="1"/>
          </p:cNvSpPr>
          <p:nvPr/>
        </p:nvSpPr>
        <p:spPr bwMode="auto">
          <a:xfrm>
            <a:off x="765086" y="936718"/>
            <a:ext cx="8832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After successfully printing the form. The following list will be generated.</a:t>
            </a:r>
            <a:endParaRPr lang="en-US" altLang="zh-TW" sz="20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560" y="1527757"/>
            <a:ext cx="7488832" cy="4421523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7131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7. ME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PRINT MATERIAL LIST FOR MACHINE</a:t>
            </a:r>
          </a:p>
        </p:txBody>
      </p:sp>
      <p:sp>
        <p:nvSpPr>
          <p:cNvPr id="7475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4D243A84-B809-4CD2-BC54-10C7EB94913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37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74756" name="Rectangle 3"/>
          <p:cNvSpPr>
            <a:spLocks noChangeArrowheads="1"/>
          </p:cNvSpPr>
          <p:nvPr/>
        </p:nvSpPr>
        <p:spPr bwMode="auto">
          <a:xfrm>
            <a:off x="577850" y="914400"/>
            <a:ext cx="8007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vi-VN" altLang="zh-TW" sz="2000">
                <a:solidFill>
                  <a:srgbClr val="111111"/>
                </a:solidFill>
                <a:cs typeface="Times New Roman" pitchFamily="18" charset="0"/>
              </a:rPr>
              <a:t>When Print list material succees then data will </a:t>
            </a:r>
            <a:r>
              <a:rPr lang="vi-VN" altLang="zh-TW" sz="2000" smtClean="0">
                <a:solidFill>
                  <a:srgbClr val="111111"/>
                </a:solidFill>
                <a:cs typeface="Times New Roman" pitchFamily="18" charset="0"/>
              </a:rPr>
              <a:t>insert </a:t>
            </a:r>
            <a:r>
              <a:rPr lang="vi-VN" altLang="zh-TW" sz="2000">
                <a:solidFill>
                  <a:srgbClr val="111111"/>
                </a:solidFill>
                <a:cs typeface="Times New Roman" pitchFamily="18" charset="0"/>
              </a:rPr>
              <a:t>the table</a:t>
            </a:r>
            <a:r>
              <a:rPr lang="en-US" altLang="zh-TW" sz="2000">
                <a:solidFill>
                  <a:srgbClr val="111111"/>
                </a:solidFill>
                <a:cs typeface="Times New Roman" pitchFamily="18" charset="0"/>
              </a:rPr>
              <a:t> :</a:t>
            </a:r>
          </a:p>
        </p:txBody>
      </p:sp>
      <p:sp>
        <p:nvSpPr>
          <p:cNvPr id="74757" name="TextBox 8"/>
          <p:cNvSpPr txBox="1">
            <a:spLocks noChangeArrowheads="1"/>
          </p:cNvSpPr>
          <p:nvPr/>
        </p:nvSpPr>
        <p:spPr bwMode="auto">
          <a:xfrm>
            <a:off x="577850" y="1924979"/>
            <a:ext cx="54483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 eaLnBrk="1" hangingPunct="1"/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1. </a:t>
            </a:r>
            <a:r>
              <a:rPr lang="en-US" altLang="zh-TW" sz="2000" b="1" dirty="0">
                <a:solidFill>
                  <a:srgbClr val="111111"/>
                </a:solidFill>
                <a:cs typeface="Times New Roman" pitchFamily="18" charset="0"/>
              </a:rPr>
              <a:t>MES1. C_SMT_AP_MACHINE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4"/>
          <a:stretch/>
        </p:blipFill>
        <p:spPr bwMode="auto">
          <a:xfrm>
            <a:off x="684345" y="2449321"/>
            <a:ext cx="6015042" cy="611994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1" name="Rectangle 10"/>
          <p:cNvSpPr/>
          <p:nvPr/>
        </p:nvSpPr>
        <p:spPr bwMode="auto">
          <a:xfrm>
            <a:off x="977042" y="2648003"/>
            <a:ext cx="936104" cy="2880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77850" y="3369323"/>
            <a:ext cx="54483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 eaLnBrk="1" hangingPunct="1"/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2</a:t>
            </a:r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. </a:t>
            </a:r>
            <a:r>
              <a:rPr lang="en-US" altLang="zh-TW" sz="2000" b="1" dirty="0">
                <a:solidFill>
                  <a:srgbClr val="111111"/>
                </a:solidFill>
                <a:cs typeface="Times New Roman" pitchFamily="18" charset="0"/>
              </a:rPr>
              <a:t>MES4.R_TRAVEL_SN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7"/>
          <a:stretch/>
        </p:blipFill>
        <p:spPr bwMode="auto">
          <a:xfrm>
            <a:off x="684345" y="3861048"/>
            <a:ext cx="8517000" cy="1512168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5" name="Rectangle 14"/>
          <p:cNvSpPr/>
          <p:nvPr/>
        </p:nvSpPr>
        <p:spPr bwMode="auto">
          <a:xfrm>
            <a:off x="1553106" y="4799212"/>
            <a:ext cx="720080" cy="5133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998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8. KITTING DISTRIBUTE MATERIAL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FOR LINE</a:t>
            </a: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E40AB622-D81A-4339-A883-BE0C78500D4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38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78852" name="TextBox 4"/>
          <p:cNvSpPr txBox="1">
            <a:spLocks noChangeArrowheads="1"/>
          </p:cNvSpPr>
          <p:nvPr/>
        </p:nvSpPr>
        <p:spPr bwMode="auto">
          <a:xfrm>
            <a:off x="577850" y="849313"/>
            <a:ext cx="81724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Kitting prepare material for </a:t>
            </a:r>
            <a:r>
              <a:rPr lang="en-US" altLang="en-US" sz="2000" b="1" dirty="0" smtClean="0">
                <a:cs typeface="Times New Roman" pitchFamily="18" charset="0"/>
              </a:rPr>
              <a:t>CHECK IN</a:t>
            </a:r>
            <a:endParaRPr lang="en-US" altLang="en-US" sz="2000" b="1" dirty="0"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6822" y="1357298"/>
            <a:ext cx="6731273" cy="4786307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2216696" y="2564904"/>
            <a:ext cx="2120193" cy="15045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70709" y="2152314"/>
            <a:ext cx="2146401" cy="25972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35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8. KITTING DISTRIBUTE MATERIAL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FOR LINE</a:t>
            </a: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E40AB622-D81A-4339-A883-BE0C78500D4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39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78852" name="TextBox 4"/>
          <p:cNvSpPr txBox="1">
            <a:spLocks noChangeArrowheads="1"/>
          </p:cNvSpPr>
          <p:nvPr/>
        </p:nvSpPr>
        <p:spPr bwMode="auto">
          <a:xfrm>
            <a:off x="577850" y="849313"/>
            <a:ext cx="81724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Kitting prepare material for </a:t>
            </a:r>
            <a:r>
              <a:rPr lang="en-US" altLang="en-US" sz="2000" b="1" dirty="0">
                <a:solidFill>
                  <a:srgbClr val="111111"/>
                </a:solidFill>
                <a:cs typeface="Times New Roman" pitchFamily="18" charset="0"/>
              </a:rPr>
              <a:t>CHECK IN</a:t>
            </a:r>
          </a:p>
          <a:p>
            <a:pPr eaLnBrk="1" hangingPunct="1"/>
            <a:endParaRPr lang="en-US" altLang="en-US" sz="20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0887" y="1357298"/>
            <a:ext cx="6463142" cy="4786307"/>
          </a:xfrm>
          <a:prstGeom prst="rect">
            <a:avLst/>
          </a:prstGeom>
          <a:ln w="19050">
            <a:solidFill>
              <a:srgbClr val="0000CC"/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2216697" y="2798962"/>
            <a:ext cx="1512167" cy="414014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89674" y="3429000"/>
            <a:ext cx="6404355" cy="329244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550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fld id="{C9A10D9E-29F2-40E3-A777-E324FCD6CEBB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864768" y="404664"/>
            <a:ext cx="45365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2. WHS RECEIVE MATERIAL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71084" y="1052736"/>
            <a:ext cx="77048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WHS will go to </a:t>
            </a:r>
            <a:r>
              <a:rPr lang="en-US" altLang="en-US" sz="1800" dirty="0" err="1" smtClean="0">
                <a:solidFill>
                  <a:srgbClr val="111111"/>
                </a:solidFill>
                <a:cs typeface="Times New Roman" pitchFamily="18" charset="0"/>
              </a:rPr>
              <a:t>allparts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 web to get materials.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88" y="1640453"/>
            <a:ext cx="7632848" cy="3793223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2907743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8. KITTING DISTRIBUTE MATERIAL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FOR LINE</a:t>
            </a: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E40AB622-D81A-4339-A883-BE0C78500D4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40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78852" name="TextBox 4"/>
          <p:cNvSpPr txBox="1">
            <a:spLocks noChangeArrowheads="1"/>
          </p:cNvSpPr>
          <p:nvPr/>
        </p:nvSpPr>
        <p:spPr bwMode="auto">
          <a:xfrm>
            <a:off x="577850" y="849313"/>
            <a:ext cx="81724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Kitting prepare material for </a:t>
            </a:r>
            <a:r>
              <a:rPr lang="en-US" altLang="en-US" sz="2000" b="1" dirty="0">
                <a:solidFill>
                  <a:srgbClr val="111111"/>
                </a:solidFill>
                <a:cs typeface="Times New Roman" pitchFamily="18" charset="0"/>
              </a:rPr>
              <a:t>WO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6822" y="1357298"/>
            <a:ext cx="6731273" cy="4786307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4777023" y="2572522"/>
            <a:ext cx="2192201" cy="15045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70709" y="2152314"/>
            <a:ext cx="2146401" cy="25972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975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8. KITTING DISTRIBUTE MATERIAL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FOR LINE</a:t>
            </a:r>
          </a:p>
        </p:txBody>
      </p:sp>
      <p:sp>
        <p:nvSpPr>
          <p:cNvPr id="8089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1BB92DA8-366D-4704-9D3D-7FE9C3583FBC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41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80900" name="TextBox 3"/>
          <p:cNvSpPr txBox="1">
            <a:spLocks noChangeArrowheads="1"/>
          </p:cNvSpPr>
          <p:nvPr/>
        </p:nvSpPr>
        <p:spPr bwMode="auto">
          <a:xfrm>
            <a:off x="577850" y="849313"/>
            <a:ext cx="81724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Kitting prepare material for </a:t>
            </a:r>
            <a:r>
              <a:rPr lang="en-US" altLang="en-US" sz="2000" b="1" dirty="0">
                <a:solidFill>
                  <a:srgbClr val="111111"/>
                </a:solidFill>
                <a:cs typeface="Times New Roman" pitchFamily="18" charset="0"/>
              </a:rPr>
              <a:t>WO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576" y="1371312"/>
            <a:ext cx="7613724" cy="4663420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2000672" y="2285992"/>
            <a:ext cx="1800200" cy="35092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73080" y="2500306"/>
            <a:ext cx="2952328" cy="35263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59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8. KITTING DISTRIBUTE MATERIAL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FOR LINE</a:t>
            </a:r>
          </a:p>
        </p:txBody>
      </p:sp>
      <p:sp>
        <p:nvSpPr>
          <p:cNvPr id="8294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EFA17A47-CF81-4D05-86A9-3119BDD4C17B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42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82948" name="TextBox 3"/>
          <p:cNvSpPr txBox="1">
            <a:spLocks noChangeArrowheads="1"/>
          </p:cNvSpPr>
          <p:nvPr/>
        </p:nvSpPr>
        <p:spPr bwMode="auto">
          <a:xfrm>
            <a:off x="577850" y="849313"/>
            <a:ext cx="81724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Kitting prepare material for </a:t>
            </a:r>
            <a:r>
              <a:rPr lang="en-US" altLang="en-US" sz="2000" b="1" dirty="0">
                <a:solidFill>
                  <a:srgbClr val="111111"/>
                </a:solidFill>
                <a:cs typeface="Times New Roman" pitchFamily="18" charset="0"/>
              </a:rPr>
              <a:t>WO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4568" y="1484784"/>
            <a:ext cx="7685732" cy="4658860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11" name="Rectangle 10"/>
          <p:cNvSpPr/>
          <p:nvPr/>
        </p:nvSpPr>
        <p:spPr bwMode="auto">
          <a:xfrm>
            <a:off x="4520952" y="3645024"/>
            <a:ext cx="4104456" cy="3069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064568" y="4187349"/>
            <a:ext cx="7272808" cy="39377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45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8. KITTING DISTRIBUTE MATERIAL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FOR LINE</a:t>
            </a:r>
          </a:p>
        </p:txBody>
      </p:sp>
      <p:sp>
        <p:nvSpPr>
          <p:cNvPr id="8499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400800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D1E83251-6408-4A4D-9D95-9E0F611051AE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43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84996" name="TextBox 3"/>
          <p:cNvSpPr txBox="1">
            <a:spLocks noChangeArrowheads="1"/>
          </p:cNvSpPr>
          <p:nvPr/>
        </p:nvSpPr>
        <p:spPr bwMode="auto">
          <a:xfrm>
            <a:off x="660400" y="762000"/>
            <a:ext cx="8172450" cy="7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Kitting prepare material for </a:t>
            </a:r>
            <a:r>
              <a:rPr lang="en-US" altLang="en-US" sz="2000" b="1" dirty="0">
                <a:solidFill>
                  <a:srgbClr val="111111"/>
                </a:solidFill>
                <a:cs typeface="Times New Roman" pitchFamily="18" charset="0"/>
              </a:rPr>
              <a:t>WO</a:t>
            </a:r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 success. 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000" b="1" dirty="0">
                <a:solidFill>
                  <a:srgbClr val="111111"/>
                </a:solidFill>
                <a:cs typeface="Times New Roman" pitchFamily="18" charset="0"/>
              </a:rPr>
              <a:t>1. </a:t>
            </a:r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Data in table </a:t>
            </a:r>
            <a:r>
              <a:rPr lang="en-US" altLang="en-US" sz="2000" b="1" dirty="0">
                <a:solidFill>
                  <a:srgbClr val="111111"/>
                </a:solidFill>
                <a:cs typeface="Times New Roman" pitchFamily="18" charset="0"/>
              </a:rPr>
              <a:t>MES4.R_TR_SN </a:t>
            </a:r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will update: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54760" y="2188564"/>
            <a:ext cx="8408290" cy="736378"/>
            <a:chOff x="776536" y="1772816"/>
            <a:chExt cx="8045516" cy="555527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" t="66112" r="25109" b="765"/>
            <a:stretch/>
          </p:blipFill>
          <p:spPr bwMode="auto">
            <a:xfrm>
              <a:off x="776536" y="1772816"/>
              <a:ext cx="8045516" cy="555527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33" name="Rectangle 32"/>
            <p:cNvSpPr/>
            <p:nvPr/>
          </p:nvSpPr>
          <p:spPr bwMode="auto">
            <a:xfrm>
              <a:off x="776537" y="1817836"/>
              <a:ext cx="818878" cy="421271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5673081" y="2030755"/>
              <a:ext cx="1728191" cy="25607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54760" y="3583652"/>
            <a:ext cx="8404062" cy="643250"/>
            <a:chOff x="776536" y="1801001"/>
            <a:chExt cx="8045516" cy="447685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6536" y="1801001"/>
              <a:ext cx="8045516" cy="44768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37" name="Rectangle 36"/>
            <p:cNvSpPr/>
            <p:nvPr/>
          </p:nvSpPr>
          <p:spPr bwMode="auto">
            <a:xfrm>
              <a:off x="776537" y="1817836"/>
              <a:ext cx="818878" cy="421271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460128" y="1948375"/>
              <a:ext cx="1679357" cy="266965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59" y="1851190"/>
            <a:ext cx="1390650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84" y="3228913"/>
            <a:ext cx="1371600" cy="333375"/>
          </a:xfrm>
          <a:prstGeom prst="rect">
            <a:avLst/>
          </a:prstGeom>
        </p:spPr>
      </p:pic>
      <p:sp>
        <p:nvSpPr>
          <p:cNvPr id="39" name="TextBox 7"/>
          <p:cNvSpPr txBox="1">
            <a:spLocks noChangeArrowheads="1"/>
          </p:cNvSpPr>
          <p:nvPr/>
        </p:nvSpPr>
        <p:spPr bwMode="auto">
          <a:xfrm>
            <a:off x="660400" y="4384294"/>
            <a:ext cx="8079483" cy="70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altLang="en-US" sz="2000" b="1" dirty="0">
                <a:solidFill>
                  <a:srgbClr val="111111"/>
                </a:solidFill>
                <a:cs typeface="Times New Roman" pitchFamily="18" charset="0"/>
              </a:rPr>
              <a:t>2. And data will insert into MES4.R_KITTING_SCAN_DETAIL with </a:t>
            </a:r>
            <a:r>
              <a:rPr lang="en-US" altLang="en-US" sz="2000" b="1" dirty="0" smtClean="0">
                <a:solidFill>
                  <a:srgbClr val="111111"/>
                </a:solidFill>
                <a:cs typeface="Times New Roman" pitchFamily="18" charset="0"/>
              </a:rPr>
              <a:t>MOVE_TYPE </a:t>
            </a:r>
            <a:r>
              <a:rPr lang="en-US" altLang="en-US" sz="2000" b="1" dirty="0">
                <a:solidFill>
                  <a:srgbClr val="111111"/>
                </a:solidFill>
                <a:cs typeface="Times New Roman" pitchFamily="18" charset="0"/>
              </a:rPr>
              <a:t>= ‘a’</a:t>
            </a:r>
          </a:p>
        </p:txBody>
      </p:sp>
      <p:sp>
        <p:nvSpPr>
          <p:cNvPr id="18" name="Down Arrow 17"/>
          <p:cNvSpPr/>
          <p:nvPr/>
        </p:nvSpPr>
        <p:spPr bwMode="auto">
          <a:xfrm>
            <a:off x="6537176" y="3006120"/>
            <a:ext cx="387553" cy="445933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r="17969" b="2309"/>
          <a:stretch/>
        </p:blipFill>
        <p:spPr>
          <a:xfrm>
            <a:off x="770246" y="5236680"/>
            <a:ext cx="8388576" cy="64937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3" name="Rectangle 42"/>
          <p:cNvSpPr/>
          <p:nvPr/>
        </p:nvSpPr>
        <p:spPr bwMode="auto">
          <a:xfrm>
            <a:off x="5484553" y="5509168"/>
            <a:ext cx="908607" cy="37689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53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8. KITTING DISTRIBUTE MATERIAL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FOR LINE</a:t>
            </a:r>
          </a:p>
        </p:txBody>
      </p:sp>
      <p:sp>
        <p:nvSpPr>
          <p:cNvPr id="8499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400800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D1E83251-6408-4A4D-9D95-9E0F611051AE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44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85002" name="Rectangle 9"/>
          <p:cNvSpPr>
            <a:spLocks noChangeArrowheads="1"/>
          </p:cNvSpPr>
          <p:nvPr/>
        </p:nvSpPr>
        <p:spPr bwMode="auto">
          <a:xfrm>
            <a:off x="657950" y="958493"/>
            <a:ext cx="9080500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altLang="en-US" sz="2000" b="1" dirty="0">
                <a:solidFill>
                  <a:srgbClr val="111111"/>
                </a:solidFill>
                <a:cs typeface="Times New Roman" pitchFamily="18" charset="0"/>
              </a:rPr>
              <a:t>3. </a:t>
            </a:r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And data in table </a:t>
            </a:r>
            <a:r>
              <a:rPr lang="en-US" altLang="en-US" sz="2000" b="1" dirty="0">
                <a:solidFill>
                  <a:srgbClr val="111111"/>
                </a:solidFill>
                <a:cs typeface="Times New Roman" pitchFamily="18" charset="0"/>
              </a:rPr>
              <a:t>MES4.R_WO_REQUEST</a:t>
            </a:r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 will change</a:t>
            </a:r>
          </a:p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cs typeface="Times New Roman" pitchFamily="18" charset="0"/>
              </a:rPr>
              <a:t>   DELIVER_QTY</a:t>
            </a:r>
            <a:r>
              <a:rPr lang="en-US" altLang="en-US" sz="2000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111111"/>
                </a:solidFill>
                <a:cs typeface="Times New Roman" pitchFamily="18" charset="0"/>
              </a:rPr>
              <a:t>= </a:t>
            </a:r>
            <a:r>
              <a:rPr lang="en-US" altLang="en-US" sz="2000" dirty="0">
                <a:cs typeface="Times New Roman" pitchFamily="18" charset="0"/>
              </a:rPr>
              <a:t>DELIVER_QTY + TR_SN_QTY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630" y="2473015"/>
            <a:ext cx="8610600" cy="860992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651630" y="4102405"/>
            <a:ext cx="8546480" cy="784639"/>
            <a:chOff x="616570" y="4228537"/>
            <a:chExt cx="8546480" cy="7846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570" y="4228537"/>
              <a:ext cx="8546480" cy="78463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14" name="Rectangle 13"/>
            <p:cNvSpPr/>
            <p:nvPr/>
          </p:nvSpPr>
          <p:spPr bwMode="auto">
            <a:xfrm>
              <a:off x="616570" y="4600009"/>
              <a:ext cx="855371" cy="413167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8409915" y="4582569"/>
              <a:ext cx="753135" cy="360346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30" y="3681226"/>
            <a:ext cx="1371600" cy="3333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80" y="2000782"/>
            <a:ext cx="1390650" cy="3333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8509095" y="2929918"/>
            <a:ext cx="753135" cy="36034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8550105" y="3589585"/>
            <a:ext cx="542873" cy="402649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067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8. KITTING DISTRIBUTE MATERIAL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FOR LINE</a:t>
            </a:r>
          </a:p>
        </p:txBody>
      </p:sp>
      <p:sp>
        <p:nvSpPr>
          <p:cNvPr id="8704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DFCA413D-73BC-4116-88E7-3A27F99773AC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45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87044" name="TextBox 3"/>
          <p:cNvSpPr txBox="1">
            <a:spLocks noChangeArrowheads="1"/>
          </p:cNvSpPr>
          <p:nvPr/>
        </p:nvSpPr>
        <p:spPr bwMode="auto">
          <a:xfrm>
            <a:off x="657196" y="853305"/>
            <a:ext cx="81724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Kitting using the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zh-TW" sz="2000" b="1" dirty="0">
                <a:solidFill>
                  <a:srgbClr val="111111"/>
                </a:solidFill>
                <a:cs typeface="Times New Roman" pitchFamily="18" charset="0"/>
              </a:rPr>
              <a:t>CHECK_OUT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program </a:t>
            </a:r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distribute m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aterial to give SMT</a:t>
            </a:r>
            <a:endParaRPr lang="en-US" altLang="zh-TW" sz="20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9579" y="1285860"/>
            <a:ext cx="6807684" cy="4857745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1640632" y="2512193"/>
            <a:ext cx="2088232" cy="1492301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40632" y="2132856"/>
            <a:ext cx="2088232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341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8. KITTING DISTRIBUTE MATERIAL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FOR LINE</a:t>
            </a:r>
          </a:p>
        </p:txBody>
      </p:sp>
      <p:sp>
        <p:nvSpPr>
          <p:cNvPr id="9318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C819EA1B-1FAB-49E7-ACAE-9B77261530E3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46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93188" name="TextBox 3"/>
          <p:cNvSpPr txBox="1">
            <a:spLocks noChangeArrowheads="1"/>
          </p:cNvSpPr>
          <p:nvPr/>
        </p:nvSpPr>
        <p:spPr bwMode="auto">
          <a:xfrm>
            <a:off x="577850" y="895350"/>
            <a:ext cx="81724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Kitting using the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zh-TW" sz="2000" b="1" dirty="0">
                <a:solidFill>
                  <a:srgbClr val="111111"/>
                </a:solidFill>
                <a:cs typeface="Times New Roman" pitchFamily="18" charset="0"/>
              </a:rPr>
              <a:t>CHECK_OUT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program </a:t>
            </a:r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distribute m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aterial to give SMT</a:t>
            </a:r>
            <a:endParaRPr lang="en-US" altLang="zh-TW" sz="2000" dirty="0">
              <a:solidFill>
                <a:srgbClr val="111111"/>
              </a:solidFill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552" y="1357298"/>
            <a:ext cx="7829748" cy="4591982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9" name="Rectangle 8"/>
          <p:cNvSpPr/>
          <p:nvPr/>
        </p:nvSpPr>
        <p:spPr bwMode="auto">
          <a:xfrm>
            <a:off x="940060" y="4149080"/>
            <a:ext cx="7541332" cy="432048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12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8. KITTING DISTRIBUTE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MATERIAL FOR LINE</a:t>
            </a:r>
          </a:p>
        </p:txBody>
      </p:sp>
      <p:sp>
        <p:nvSpPr>
          <p:cNvPr id="9523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0C7A9603-6748-4C78-9038-F917E2D4ED9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47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95236" name="TextBox 3"/>
          <p:cNvSpPr txBox="1">
            <a:spLocks noChangeArrowheads="1"/>
          </p:cNvSpPr>
          <p:nvPr/>
        </p:nvSpPr>
        <p:spPr bwMode="auto">
          <a:xfrm>
            <a:off x="495300" y="895350"/>
            <a:ext cx="9410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eaLnBrk="1" hangingPunct="1"/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1. After </a:t>
            </a:r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distribute </a:t>
            </a:r>
            <a:r>
              <a:rPr lang="vi-VN" altLang="zh-TW" sz="2000" dirty="0" smtClean="0">
                <a:solidFill>
                  <a:srgbClr val="111111"/>
                </a:solidFill>
                <a:cs typeface="Times New Roman" pitchFamily="18" charset="0"/>
              </a:rPr>
              <a:t>material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succees then data will </a:t>
            </a:r>
            <a:r>
              <a:rPr lang="vi-VN" altLang="zh-TW" sz="2000" dirty="0" smtClean="0">
                <a:solidFill>
                  <a:srgbClr val="111111"/>
                </a:solidFill>
                <a:cs typeface="Times New Roman" pitchFamily="18" charset="0"/>
              </a:rPr>
              <a:t>insert </a:t>
            </a:r>
            <a:r>
              <a:rPr lang="vi-VN" altLang="zh-TW" sz="2000" dirty="0">
                <a:solidFill>
                  <a:srgbClr val="111111"/>
                </a:solidFill>
                <a:cs typeface="Times New Roman" pitchFamily="18" charset="0"/>
              </a:rPr>
              <a:t>the table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  </a:t>
            </a:r>
            <a:r>
              <a:rPr lang="en-US" altLang="zh-TW" sz="2000" b="1" dirty="0">
                <a:solidFill>
                  <a:srgbClr val="111111"/>
                </a:solidFill>
                <a:cs typeface="Times New Roman" pitchFamily="18" charset="0"/>
              </a:rPr>
              <a:t>MES4.R_TR_SN_WIP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 </a:t>
            </a:r>
          </a:p>
        </p:txBody>
      </p:sp>
      <p:sp>
        <p:nvSpPr>
          <p:cNvPr id="95238" name="TextBox 6"/>
          <p:cNvSpPr txBox="1">
            <a:spLocks noChangeArrowheads="1"/>
          </p:cNvSpPr>
          <p:nvPr/>
        </p:nvSpPr>
        <p:spPr bwMode="auto">
          <a:xfrm>
            <a:off x="495300" y="2532470"/>
            <a:ext cx="9163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 eaLnBrk="1" hangingPunct="1"/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2. And data in table </a:t>
            </a:r>
            <a:r>
              <a:rPr lang="en-US" altLang="zh-TW" sz="2000" b="1" dirty="0">
                <a:solidFill>
                  <a:srgbClr val="111111"/>
                </a:solidFill>
                <a:cs typeface="Times New Roman" pitchFamily="18" charset="0"/>
              </a:rPr>
              <a:t>MES4.R_TR_SN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 will update :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8"/>
          <a:stretch/>
        </p:blipFill>
        <p:spPr bwMode="auto">
          <a:xfrm>
            <a:off x="595273" y="1397160"/>
            <a:ext cx="8567777" cy="1095735"/>
          </a:xfrm>
          <a:prstGeom prst="rect">
            <a:avLst/>
          </a:prstGeom>
          <a:ln>
            <a:solidFill>
              <a:srgbClr val="0000CC"/>
            </a:solidFill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1" b="1"/>
          <a:stretch/>
        </p:blipFill>
        <p:spPr bwMode="auto">
          <a:xfrm>
            <a:off x="604025" y="3316121"/>
            <a:ext cx="8328001" cy="94013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73" y="2982746"/>
            <a:ext cx="1390650" cy="333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50" y="4567242"/>
            <a:ext cx="1371600" cy="333375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48316" r="-1"/>
          <a:stretch/>
        </p:blipFill>
        <p:spPr bwMode="auto">
          <a:xfrm>
            <a:off x="604025" y="4922666"/>
            <a:ext cx="8328001" cy="84798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4" name="Rectangle 13"/>
          <p:cNvSpPr/>
          <p:nvPr/>
        </p:nvSpPr>
        <p:spPr bwMode="auto">
          <a:xfrm>
            <a:off x="7329264" y="5229201"/>
            <a:ext cx="936104" cy="53062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329264" y="3737466"/>
            <a:ext cx="936104" cy="53062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02906" y="2127416"/>
            <a:ext cx="749694" cy="377311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7531831" y="4514324"/>
            <a:ext cx="530969" cy="439210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08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ChangeArrowheads="1"/>
          </p:cNvSpPr>
          <p:nvPr/>
        </p:nvSpPr>
        <p:spPr bwMode="auto">
          <a:xfrm>
            <a:off x="577850" y="300038"/>
            <a:ext cx="8832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 dirty="0" smtClean="0">
                <a:solidFill>
                  <a:srgbClr val="0066FF"/>
                </a:solidFill>
                <a:cs typeface="Times New Roman" pitchFamily="18" charset="0"/>
              </a:rPr>
              <a:t>8. KITTING DISTRIBUTE </a:t>
            </a:r>
            <a:r>
              <a:rPr lang="en-US" altLang="en-US" sz="2400" b="1" dirty="0">
                <a:solidFill>
                  <a:srgbClr val="0066FF"/>
                </a:solidFill>
                <a:cs typeface="Times New Roman" pitchFamily="18" charset="0"/>
              </a:rPr>
              <a:t>MATERIAL FOR LINE</a:t>
            </a:r>
          </a:p>
        </p:txBody>
      </p:sp>
      <p:sp>
        <p:nvSpPr>
          <p:cNvPr id="9523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0C7A9603-6748-4C78-9038-F917E2D4ED9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48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95238" name="TextBox 6"/>
          <p:cNvSpPr txBox="1">
            <a:spLocks noChangeArrowheads="1"/>
          </p:cNvSpPr>
          <p:nvPr/>
        </p:nvSpPr>
        <p:spPr bwMode="auto">
          <a:xfrm>
            <a:off x="943719" y="878842"/>
            <a:ext cx="7609681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eaLnBrk="1" hangingPunct="1"/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3</a:t>
            </a:r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. 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And data in table </a:t>
            </a:r>
            <a:r>
              <a:rPr lang="en-US" altLang="zh-TW" sz="2000" b="1" dirty="0">
                <a:solidFill>
                  <a:srgbClr val="111111"/>
                </a:solidFill>
                <a:cs typeface="Times New Roman" pitchFamily="18" charset="0"/>
              </a:rPr>
              <a:t>MES4.R_KITTING_SCAN_DETAIL</a:t>
            </a:r>
            <a:r>
              <a:rPr lang="en-US" altLang="zh-TW" sz="2000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zh-TW" sz="2000" dirty="0">
                <a:solidFill>
                  <a:srgbClr val="111111"/>
                </a:solidFill>
                <a:cs typeface="Times New Roman" pitchFamily="18" charset="0"/>
              </a:rPr>
              <a:t>will update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36576" y="3032024"/>
            <a:ext cx="6843576" cy="1652126"/>
            <a:chOff x="1250464" y="3549485"/>
            <a:chExt cx="6843576" cy="16521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0464" y="3549485"/>
              <a:ext cx="1371600" cy="333375"/>
            </a:xfrm>
            <a:prstGeom prst="rect">
              <a:avLst/>
            </a:prstGeom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" r="17455" b="2703"/>
            <a:stretch/>
          </p:blipFill>
          <p:spPr bwMode="auto">
            <a:xfrm>
              <a:off x="1250787" y="3969900"/>
              <a:ext cx="6843253" cy="1210472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14" name="Rectangle 13"/>
            <p:cNvSpPr/>
            <p:nvPr/>
          </p:nvSpPr>
          <p:spPr bwMode="auto">
            <a:xfrm>
              <a:off x="3224808" y="4797597"/>
              <a:ext cx="3389349" cy="40401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36576" y="1306052"/>
            <a:ext cx="6892430" cy="1540828"/>
            <a:chOff x="1231414" y="1716801"/>
            <a:chExt cx="6892430" cy="1540828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455"/>
            <a:stretch/>
          </p:blipFill>
          <p:spPr bwMode="auto">
            <a:xfrm>
              <a:off x="1249549" y="2091835"/>
              <a:ext cx="6874295" cy="1165794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1414" y="1716801"/>
              <a:ext cx="1390650" cy="33337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 bwMode="auto">
            <a:xfrm>
              <a:off x="3224808" y="2848956"/>
              <a:ext cx="3389349" cy="408673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sp>
        <p:nvSpPr>
          <p:cNvPr id="18" name="Down Arrow 17"/>
          <p:cNvSpPr/>
          <p:nvPr/>
        </p:nvSpPr>
        <p:spPr bwMode="auto">
          <a:xfrm>
            <a:off x="4540109" y="3097789"/>
            <a:ext cx="530969" cy="762672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11" y="5182669"/>
            <a:ext cx="6896922" cy="91864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076283" y="4782559"/>
            <a:ext cx="3413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111111"/>
                </a:solidFill>
                <a:cs typeface="Times New Roman" pitchFamily="18" charset="0"/>
              </a:rPr>
              <a:t>3. MES4.R_TR_SN_DETAIL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4880992" y="5511846"/>
            <a:ext cx="1152128" cy="586517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69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2760" y="3140968"/>
            <a:ext cx="44323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AE00">
                    <a:lumMod val="75000"/>
                  </a:srgbClr>
                </a:solidFill>
                <a:effectLst/>
                <a:uLnTx/>
                <a:uFillTx/>
                <a:latin typeface=".VnArial" pitchFamily="34" charset="0"/>
                <a:ea typeface="新細明體" panose="02020500000000000000" pitchFamily="18" charset="-120"/>
                <a:cs typeface="+mn-cs"/>
              </a:rPr>
              <a:t>ROUTE SMTLOADING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8043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0C7A9603-6748-4C78-9038-F917E2D4ED9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49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39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fld id="{C9A10D9E-29F2-40E3-A777-E324FCD6CEBB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864768" y="404664"/>
            <a:ext cx="45365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2. WHS RECEIVE MATERIAL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71084" y="1052736"/>
            <a:ext cx="80142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WHS go to web </a:t>
            </a:r>
            <a:r>
              <a:rPr lang="en-US" altLang="en-US" sz="1800" dirty="0" err="1">
                <a:solidFill>
                  <a:srgbClr val="111111"/>
                </a:solidFill>
                <a:cs typeface="Times New Roman" pitchFamily="18" charset="0"/>
              </a:rPr>
              <a:t>allparts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to receive material.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1" r="3987" b="38540"/>
          <a:stretch/>
        </p:blipFill>
        <p:spPr>
          <a:xfrm>
            <a:off x="971084" y="1702302"/>
            <a:ext cx="8014254" cy="3310874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30203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2645021" y="998208"/>
            <a:ext cx="3792577" cy="442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5" b="1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SMTLOADING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75" y="1922363"/>
            <a:ext cx="6651336" cy="121688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197575" y="3229837"/>
            <a:ext cx="910330" cy="101919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Kitting scan</a:t>
            </a:r>
          </a:p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(SFC_Terminal program)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200184" y="3229837"/>
            <a:ext cx="889674" cy="159582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Head of SMT line (Bot)</a:t>
            </a:r>
          </a:p>
          <a:p>
            <a:pPr marL="232172" indent="-232172">
              <a:spcBef>
                <a:spcPts val="163"/>
              </a:spcBef>
              <a:spcAft>
                <a:spcPts val="163"/>
              </a:spcAft>
              <a:buFont typeface="Wingdings" panose="05000000000000000000" pitchFamily="2" charset="2"/>
              <a:buChar char="à"/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Scan SN check pass</a:t>
            </a:r>
          </a:p>
          <a:p>
            <a:pPr marL="232172" indent="-232172">
              <a:spcBef>
                <a:spcPts val="163"/>
              </a:spcBef>
              <a:spcAft>
                <a:spcPts val="163"/>
              </a:spcAft>
              <a:buFont typeface="Wingdings" panose="05000000000000000000" pitchFamily="2" charset="2"/>
              <a:buChar char="à"/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(CMC)</a:t>
            </a:r>
            <a:endParaRPr lang="en-US" altLang="zh-TW" sz="1138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718128" y="3229837"/>
            <a:ext cx="946907" cy="107048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Last SMT line (Bot)</a:t>
            </a:r>
          </a:p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Scan SN check pass</a:t>
            </a:r>
          </a:p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(CMC)</a:t>
            </a:r>
            <a:endParaRPr lang="en-US" altLang="zh-TW" sz="1138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076533" y="3156171"/>
            <a:ext cx="1054528" cy="107048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Last SMT line (Top)</a:t>
            </a:r>
          </a:p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Scan SN check pass</a:t>
            </a:r>
          </a:p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(CMC)</a:t>
            </a:r>
            <a:endParaRPr lang="en-US" altLang="zh-TW" sz="1138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422468" y="3218687"/>
            <a:ext cx="1074025" cy="107048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Head of SMT line (Top)</a:t>
            </a:r>
          </a:p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Scan SN check pass</a:t>
            </a:r>
          </a:p>
          <a:p>
            <a:pPr>
              <a:spcBef>
                <a:spcPts val="163"/>
              </a:spcBef>
              <a:spcAft>
                <a:spcPts val="163"/>
              </a:spcAft>
            </a:pPr>
            <a:r>
              <a:rPr lang="en-US" altLang="zh-TW" sz="1138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(CMC)</a:t>
            </a:r>
            <a:endParaRPr lang="en-US" altLang="zh-TW" sz="1138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50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36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88659" y="565184"/>
            <a:ext cx="4544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9</a:t>
            </a:r>
            <a:r>
              <a:rPr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. DOWNLOAD </a:t>
            </a:r>
            <a:r>
              <a:rPr lang="en-US" sz="2400" b="1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WO APS + SFC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700808"/>
            <a:ext cx="6840760" cy="424080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2360712" y="3284984"/>
            <a:ext cx="4654212" cy="1882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8" name="TextBox 7"/>
          <p:cNvSpPr txBox="1"/>
          <p:nvPr/>
        </p:nvSpPr>
        <p:spPr>
          <a:xfrm>
            <a:off x="848544" y="1050263"/>
            <a:ext cx="555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Download WO&amp;DN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program will download WO: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51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56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0567" y="1105021"/>
            <a:ext cx="4958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Arial" panose="020B0604020202020204" pitchFamily="34" charset="0"/>
              </a:rPr>
              <a:t>After download </a:t>
            </a:r>
            <a:r>
              <a:rPr lang="en-US" sz="2000" b="1" dirty="0">
                <a:latin typeface="+mj-lt"/>
                <a:cs typeface="Arial" panose="020B0604020202020204" pitchFamily="34" charset="0"/>
              </a:rPr>
              <a:t>WO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 data will insert to 2 table: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72030" y="1678585"/>
            <a:ext cx="415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cs typeface="Arial" panose="020B0604020202020204" pitchFamily="34" charset="0"/>
              </a:rPr>
              <a:t>1. SFB_FILE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2030" y="3575824"/>
            <a:ext cx="28644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cs typeface="Arial" panose="020B0604020202020204" pitchFamily="34" charset="0"/>
              </a:rPr>
              <a:t>2. </a:t>
            </a:r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MFWORKDETAIL</a:t>
            </a:r>
            <a:endParaRPr lang="en-US" sz="20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74" y="2182245"/>
            <a:ext cx="6932877" cy="111116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45" b="1583"/>
          <a:stretch/>
        </p:blipFill>
        <p:spPr>
          <a:xfrm>
            <a:off x="1165567" y="4040427"/>
            <a:ext cx="7243817" cy="205287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Rectangle 13"/>
          <p:cNvSpPr/>
          <p:nvPr/>
        </p:nvSpPr>
        <p:spPr bwMode="auto">
          <a:xfrm>
            <a:off x="1161051" y="4869160"/>
            <a:ext cx="983637" cy="122413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0" name="TextBox 9"/>
          <p:cNvSpPr txBox="1"/>
          <p:nvPr/>
        </p:nvSpPr>
        <p:spPr>
          <a:xfrm>
            <a:off x="2368137" y="601488"/>
            <a:ext cx="4544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9</a:t>
            </a:r>
            <a:r>
              <a:rPr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. DOWNLOAD </a:t>
            </a:r>
            <a:r>
              <a:rPr lang="en-US" sz="2400" b="1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WO APS + SFC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161051" y="3073971"/>
            <a:ext cx="983637" cy="21943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52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2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3" y="1556792"/>
            <a:ext cx="7734558" cy="446449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172950" y="404664"/>
            <a:ext cx="31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10. CREATE MODEL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216696" y="3284984"/>
            <a:ext cx="1025272" cy="7920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53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098" y="933688"/>
            <a:ext cx="819033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. PE will use the </a:t>
            </a:r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PE CONFIG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function to create a new Model Information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3" y="1628800"/>
            <a:ext cx="7734558" cy="439248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Rectangle 13"/>
          <p:cNvSpPr/>
          <p:nvPr/>
        </p:nvSpPr>
        <p:spPr bwMode="auto">
          <a:xfrm>
            <a:off x="2216696" y="2636912"/>
            <a:ext cx="1025272" cy="6480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54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098" y="933688"/>
            <a:ext cx="819033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. PE will use the </a:t>
            </a:r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PE CONFIG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function to create a new Model Information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2950" y="404664"/>
            <a:ext cx="31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10. CREATE MODEL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50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3" y="1873444"/>
            <a:ext cx="7734558" cy="39031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Rectangle 13"/>
          <p:cNvSpPr/>
          <p:nvPr/>
        </p:nvSpPr>
        <p:spPr bwMode="auto">
          <a:xfrm>
            <a:off x="4160912" y="2852936"/>
            <a:ext cx="1799491" cy="5040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7" name="Rectangle 6"/>
          <p:cNvSpPr/>
          <p:nvPr/>
        </p:nvSpPr>
        <p:spPr bwMode="auto">
          <a:xfrm>
            <a:off x="4160912" y="3898213"/>
            <a:ext cx="1799491" cy="25086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8" name="Rectangle 7"/>
          <p:cNvSpPr/>
          <p:nvPr/>
        </p:nvSpPr>
        <p:spPr bwMode="auto">
          <a:xfrm>
            <a:off x="4160911" y="4459919"/>
            <a:ext cx="1799491" cy="2237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55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098" y="933688"/>
            <a:ext cx="819033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. PE will use the </a:t>
            </a:r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PE CONFIG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function to create a new Model Information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2950" y="404664"/>
            <a:ext cx="31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10. CREATE MODEL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80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t="20496" r="1398" b="35747"/>
          <a:stretch/>
        </p:blipFill>
        <p:spPr>
          <a:xfrm>
            <a:off x="943389" y="1498602"/>
            <a:ext cx="7326237" cy="216024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1015397" y="2771406"/>
            <a:ext cx="7254229" cy="29755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9" name="Rectangle 8"/>
          <p:cNvSpPr/>
          <p:nvPr/>
        </p:nvSpPr>
        <p:spPr bwMode="auto">
          <a:xfrm>
            <a:off x="5457057" y="1642619"/>
            <a:ext cx="2736304" cy="2742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56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098" y="980728"/>
            <a:ext cx="819033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. PE will use the </a:t>
            </a:r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PE CONFIG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function to create a new Model Information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2950" y="404664"/>
            <a:ext cx="31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10. CREATE MODEL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568" y="3789678"/>
            <a:ext cx="794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Arial" panose="020B0604020202020204" pitchFamily="34" charset="0"/>
              </a:rPr>
              <a:t>After create success data will insert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to</a:t>
            </a:r>
            <a:r>
              <a:rPr lang="en-US" sz="2000" b="1" dirty="0" smtClean="0">
                <a:cs typeface="Arial" panose="020B0604020202020204" pitchFamily="34" charset="0"/>
              </a:rPr>
              <a:t> SFCCODELIKE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table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1594" b="-7564"/>
          <a:stretch/>
        </p:blipFill>
        <p:spPr>
          <a:xfrm>
            <a:off x="943389" y="4513919"/>
            <a:ext cx="7326237" cy="1357521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sp>
        <p:nvSpPr>
          <p:cNvPr id="15" name="Rectangle 14"/>
          <p:cNvSpPr/>
          <p:nvPr/>
        </p:nvSpPr>
        <p:spPr bwMode="auto">
          <a:xfrm>
            <a:off x="6781802" y="5343272"/>
            <a:ext cx="1487824" cy="5344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24810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3" y="1628800"/>
            <a:ext cx="7734558" cy="439248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Rectangle 13"/>
          <p:cNvSpPr/>
          <p:nvPr/>
        </p:nvSpPr>
        <p:spPr bwMode="auto">
          <a:xfrm>
            <a:off x="3249894" y="4221088"/>
            <a:ext cx="1055034" cy="720080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57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098" y="933688"/>
            <a:ext cx="819033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. PE will use the </a:t>
            </a:r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PE Route Information Table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function to create a new 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2950" y="404664"/>
            <a:ext cx="31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10. CREATE MODEL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20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58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2950" y="404664"/>
            <a:ext cx="31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10. CREATE MODEL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8559" r="4415" b="8919"/>
          <a:stretch/>
        </p:blipFill>
        <p:spPr>
          <a:xfrm>
            <a:off x="1258265" y="1700808"/>
            <a:ext cx="7560840" cy="417646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3" name="Rectangle 12"/>
          <p:cNvSpPr/>
          <p:nvPr/>
        </p:nvSpPr>
        <p:spPr bwMode="auto">
          <a:xfrm>
            <a:off x="3800873" y="2224358"/>
            <a:ext cx="3168352" cy="27168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5" name="Rectangle 14"/>
          <p:cNvSpPr/>
          <p:nvPr/>
        </p:nvSpPr>
        <p:spPr bwMode="auto">
          <a:xfrm>
            <a:off x="6537176" y="5212690"/>
            <a:ext cx="432049" cy="2520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6" name="TextBox 15"/>
          <p:cNvSpPr txBox="1"/>
          <p:nvPr/>
        </p:nvSpPr>
        <p:spPr>
          <a:xfrm>
            <a:off x="651098" y="933688"/>
            <a:ext cx="8190333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. PE will use the </a:t>
            </a:r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PE Route Information Table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function to create a new 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32520" y="1261310"/>
            <a:ext cx="6789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Arial" panose="020B0604020202020204" pitchFamily="34" charset="0"/>
              </a:rPr>
              <a:t>After create success data will insert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to </a:t>
            </a:r>
            <a:r>
              <a:rPr lang="en-US" sz="2000" smtClean="0">
                <a:latin typeface="+mj-lt"/>
                <a:cs typeface="Arial" panose="020B0604020202020204" pitchFamily="34" charset="0"/>
              </a:rPr>
              <a:t>table </a:t>
            </a:r>
            <a:r>
              <a:rPr lang="en-US" sz="2000" b="1" smtClean="0">
                <a:cs typeface="Arial" panose="020B0604020202020204" pitchFamily="34" charset="0"/>
              </a:rPr>
              <a:t>SFCROUTEDEFB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94475" y="491919"/>
            <a:ext cx="31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10. CREATE MODEL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99" y="2276872"/>
            <a:ext cx="7832494" cy="367240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 bwMode="auto">
          <a:xfrm>
            <a:off x="2072680" y="3068960"/>
            <a:ext cx="648072" cy="28803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8" name="Rectangle 7"/>
          <p:cNvSpPr/>
          <p:nvPr/>
        </p:nvSpPr>
        <p:spPr bwMode="auto">
          <a:xfrm>
            <a:off x="7905328" y="3068960"/>
            <a:ext cx="795757" cy="28803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59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89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10D9E-29F2-40E3-A777-E324FCD6CEBB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792860" y="413286"/>
            <a:ext cx="47525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2. WHS RECEIVE MATERIAL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71494" y="1197544"/>
            <a:ext cx="89658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After download, the data in column </a:t>
            </a:r>
            <a:r>
              <a:rPr lang="en-US" altLang="en-US" sz="1800" b="1" dirty="0" smtClean="0">
                <a:solidFill>
                  <a:srgbClr val="111111"/>
                </a:solidFill>
                <a:cs typeface="Times New Roman" pitchFamily="18" charset="0"/>
              </a:rPr>
              <a:t>GRN_EVENT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of the table </a:t>
            </a:r>
            <a:r>
              <a:rPr lang="en-US" altLang="en-US" sz="1800" b="1" dirty="0">
                <a:solidFill>
                  <a:srgbClr val="111111"/>
                </a:solidFill>
                <a:cs typeface="Times New Roman" pitchFamily="18" charset="0"/>
              </a:rPr>
              <a:t>MES4.R_GRN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 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will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2" y="4347465"/>
            <a:ext cx="8855856" cy="147622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7"/>
          <a:stretch/>
        </p:blipFill>
        <p:spPr>
          <a:xfrm>
            <a:off x="526492" y="2387987"/>
            <a:ext cx="8855856" cy="12711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8" name="Right Arrow 17"/>
          <p:cNvSpPr/>
          <p:nvPr/>
        </p:nvSpPr>
        <p:spPr bwMode="auto">
          <a:xfrm rot="5400000">
            <a:off x="8640410" y="3751249"/>
            <a:ext cx="504056" cy="504056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2811" y="3967261"/>
            <a:ext cx="1363289" cy="288044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After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31" y="1962453"/>
            <a:ext cx="13906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4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0264" y="951490"/>
            <a:ext cx="7515064" cy="503839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WO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CONFIG WO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095" r="-114" b="43905"/>
          <a:stretch/>
        </p:blipFill>
        <p:spPr>
          <a:xfrm>
            <a:off x="809418" y="1700808"/>
            <a:ext cx="7353140" cy="194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3661" r="30608" b="29739"/>
          <a:stretch/>
        </p:blipFill>
        <p:spPr>
          <a:xfrm>
            <a:off x="809418" y="4005064"/>
            <a:ext cx="7317865" cy="20187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427527" y="377216"/>
            <a:ext cx="3236902" cy="503839"/>
          </a:xfrm>
          <a:prstGeom prst="rect">
            <a:avLst/>
          </a:prstGeom>
        </p:spPr>
        <p:txBody>
          <a:bodyPr vert="horz" lIns="74295" tIns="37148" rIns="74295" bIns="3714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CONVERT WO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66413" y="1729476"/>
            <a:ext cx="1296145" cy="907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18" name="Rectangle 17"/>
          <p:cNvSpPr/>
          <p:nvPr/>
        </p:nvSpPr>
        <p:spPr>
          <a:xfrm>
            <a:off x="2648744" y="4581128"/>
            <a:ext cx="1656184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0C7A9603-6748-4C78-9038-F917E2D4ED9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60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5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96" y="1484784"/>
            <a:ext cx="7706395" cy="39616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8265369" y="1503929"/>
            <a:ext cx="545522" cy="340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0C7A9603-6748-4C78-9038-F917E2D4ED9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61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7833320" y="1702832"/>
            <a:ext cx="432049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653283" y="1551265"/>
            <a:ext cx="1270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Follow instructions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427527" y="377216"/>
            <a:ext cx="3236902" cy="503839"/>
          </a:xfrm>
          <a:prstGeom prst="rect">
            <a:avLst/>
          </a:prstGeom>
        </p:spPr>
        <p:txBody>
          <a:bodyPr vert="horz" lIns="74295" tIns="37148" rIns="74295" bIns="3714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CONVERT WO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90264" y="951490"/>
            <a:ext cx="7515064" cy="5038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none" lIns="90488" tIns="44450" rIns="90488" bIns="44450" numCol="1" anchor="ctr" anchorCtr="0" compatLnSpc="1">
            <a:prstTxWarp prst="textNoShape">
              <a:avLst/>
            </a:prstTxWarp>
            <a:noAutofit/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l"/>
            <a:r>
              <a:rPr lang="en-US" sz="2000" b="1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000" b="1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Convert WO by </a:t>
            </a:r>
            <a:r>
              <a:rPr lang="en-US" sz="2000" b="1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 CONFIG WO </a:t>
            </a:r>
            <a:r>
              <a:rPr lang="en-US" sz="2000" kern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sz="20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4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t="44675" b="-1"/>
          <a:stretch/>
        </p:blipFill>
        <p:spPr>
          <a:xfrm>
            <a:off x="529196" y="1484784"/>
            <a:ext cx="8856995" cy="39616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632520" y="4293096"/>
            <a:ext cx="8424936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17" name="Rectangle 16"/>
          <p:cNvSpPr/>
          <p:nvPr/>
        </p:nvSpPr>
        <p:spPr>
          <a:xfrm>
            <a:off x="7689304" y="4653136"/>
            <a:ext cx="1152128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0C7A9603-6748-4C78-9038-F917E2D4ED9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62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427527" y="377216"/>
            <a:ext cx="3236902" cy="503839"/>
          </a:xfrm>
          <a:prstGeom prst="rect">
            <a:avLst/>
          </a:prstGeom>
        </p:spPr>
        <p:txBody>
          <a:bodyPr vert="horz" lIns="74295" tIns="37148" rIns="74295" bIns="3714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CONVERT WO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90264" y="951490"/>
            <a:ext cx="7515064" cy="503839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WO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CONFIG WO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76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882" b="17693"/>
          <a:stretch/>
        </p:blipFill>
        <p:spPr>
          <a:xfrm>
            <a:off x="1056733" y="1556789"/>
            <a:ext cx="7640683" cy="460851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617296" y="5373216"/>
            <a:ext cx="504056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0C7A9603-6748-4C78-9038-F917E2D4ED9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63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27527" y="377216"/>
            <a:ext cx="3236902" cy="503839"/>
          </a:xfrm>
          <a:prstGeom prst="rect">
            <a:avLst/>
          </a:prstGeom>
        </p:spPr>
        <p:txBody>
          <a:bodyPr vert="horz" lIns="74295" tIns="37148" rIns="74295" bIns="3714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CONVERT WO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0264" y="951490"/>
            <a:ext cx="7515064" cy="503839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WO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 CONFIG WO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0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97141" y="1199679"/>
            <a:ext cx="6407944" cy="400765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will be insert into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MFWORKORDER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0C7A9603-6748-4C78-9038-F917E2D4ED9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64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41" y="1647630"/>
            <a:ext cx="8850178" cy="13717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7113240" y="2492896"/>
            <a:ext cx="1152128" cy="432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27527" y="377216"/>
            <a:ext cx="3236902" cy="503839"/>
          </a:xfrm>
          <a:prstGeom prst="rect">
            <a:avLst/>
          </a:prstGeom>
        </p:spPr>
        <p:txBody>
          <a:bodyPr vert="horz" lIns="74295" tIns="37148" rIns="74295" bIns="3714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CONVERT WO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05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916832"/>
            <a:ext cx="7640683" cy="392103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296816" y="2492896"/>
            <a:ext cx="309634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0C7A9603-6748-4C78-9038-F917E2D4ED9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65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27527" y="377216"/>
            <a:ext cx="3236902" cy="503839"/>
          </a:xfrm>
          <a:prstGeom prst="rect">
            <a:avLst/>
          </a:prstGeom>
        </p:spPr>
        <p:txBody>
          <a:bodyPr vert="horz" lIns="74295" tIns="37148" rIns="74295" bIns="3714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 ONLINE WO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0264" y="951490"/>
            <a:ext cx="7515064" cy="503839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the KITTING PRINT program to create the SN strip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64968" y="4021364"/>
            <a:ext cx="432048" cy="127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</p:spTree>
    <p:extLst>
      <p:ext uri="{BB962C8B-B14F-4D97-AF65-F5344CB8AC3E}">
        <p14:creationId xmlns:p14="http://schemas.microsoft.com/office/powerpoint/2010/main" val="12465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776996" y="1484784"/>
            <a:ext cx="7430337" cy="400765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will be insert into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MFWORKORDERSNRANGE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9163050" y="6340475"/>
            <a:ext cx="412750" cy="288925"/>
          </a:xfrm>
          <a:noFill/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0C7A9603-6748-4C78-9038-F917E2D4ED96}" type="slidenum">
              <a:rPr lang="en-US" altLang="en-US" sz="1300" b="1">
                <a:solidFill>
                  <a:srgbClr val="2328EF"/>
                </a:solidFill>
                <a:cs typeface="Times New Roman" pitchFamily="18" charset="0"/>
              </a:rPr>
              <a:pPr algn="ctr"/>
              <a:t>66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6" y="1889422"/>
            <a:ext cx="8322083" cy="18648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803676" y="3401590"/>
            <a:ext cx="1567946" cy="352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27527" y="377216"/>
            <a:ext cx="3236902" cy="503839"/>
          </a:xfrm>
          <a:prstGeom prst="rect">
            <a:avLst/>
          </a:prstGeom>
        </p:spPr>
        <p:txBody>
          <a:bodyPr vert="horz" lIns="74295" tIns="37148" rIns="74295" bIns="3714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 ONLINE WO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9972"/>
          <a:stretch/>
        </p:blipFill>
        <p:spPr>
          <a:xfrm>
            <a:off x="834125" y="4365104"/>
            <a:ext cx="8287767" cy="187220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41169" y="3939349"/>
            <a:ext cx="4615888" cy="400765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MFPRINTRECORD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29364" y="529631"/>
            <a:ext cx="3050835" cy="442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75" b="1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SMTLOADING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56" y="1554335"/>
            <a:ext cx="3237316" cy="13201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64" y="1535360"/>
            <a:ext cx="3185592" cy="132790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02" y="3317653"/>
            <a:ext cx="3186554" cy="136094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Right Arrow 5"/>
          <p:cNvSpPr/>
          <p:nvPr/>
        </p:nvSpPr>
        <p:spPr>
          <a:xfrm>
            <a:off x="4789731" y="2280844"/>
            <a:ext cx="423308" cy="39739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7" name="Down Arrow 6"/>
          <p:cNvSpPr/>
          <p:nvPr/>
        </p:nvSpPr>
        <p:spPr>
          <a:xfrm>
            <a:off x="6666711" y="3016997"/>
            <a:ext cx="509698" cy="22506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8" name="TextBox 7"/>
          <p:cNvSpPr txBox="1"/>
          <p:nvPr/>
        </p:nvSpPr>
        <p:spPr>
          <a:xfrm>
            <a:off x="1407496" y="1259740"/>
            <a:ext cx="842637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2261" y="1240722"/>
            <a:ext cx="89845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 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48782" y="3072258"/>
            <a:ext cx="120307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ORDER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13734" y="3031395"/>
            <a:ext cx="118065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 TR_SN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6" y="3322705"/>
            <a:ext cx="3228576" cy="135084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96" y="5129042"/>
            <a:ext cx="3228576" cy="135084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388512" y="4879088"/>
            <a:ext cx="88060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 SN</a:t>
            </a:r>
          </a:p>
        </p:txBody>
      </p:sp>
      <p:sp>
        <p:nvSpPr>
          <p:cNvPr id="9" name="Left Arrow 8"/>
          <p:cNvSpPr/>
          <p:nvPr/>
        </p:nvSpPr>
        <p:spPr>
          <a:xfrm>
            <a:off x="4789731" y="3823352"/>
            <a:ext cx="423308" cy="349550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18" name="Down Arrow 17"/>
          <p:cNvSpPr/>
          <p:nvPr/>
        </p:nvSpPr>
        <p:spPr>
          <a:xfrm>
            <a:off x="2757370" y="4756822"/>
            <a:ext cx="371994" cy="25635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67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60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42092" y="1400194"/>
            <a:ext cx="6636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Arial" panose="020B0604020202020204" pitchFamily="34" charset="0"/>
              </a:rPr>
              <a:t>After Scan </a:t>
            </a:r>
            <a:r>
              <a:rPr lang="en-US" sz="2000" b="1" dirty="0">
                <a:latin typeface="+mj-lt"/>
                <a:cs typeface="Arial" panose="020B0604020202020204" pitchFamily="34" charset="0"/>
              </a:rPr>
              <a:t>SMTLOADING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 success data will insert to 2 table: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08" y="2465987"/>
            <a:ext cx="7344816" cy="11352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135538" y="593982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SMTLOADING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732164" y="3284984"/>
            <a:ext cx="1228948" cy="3023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2" name="TextBox 11"/>
          <p:cNvSpPr txBox="1"/>
          <p:nvPr/>
        </p:nvSpPr>
        <p:spPr>
          <a:xfrm>
            <a:off x="1160487" y="3861048"/>
            <a:ext cx="2052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latin typeface="+mj-lt"/>
                <a:cs typeface="Arial" panose="020B0604020202020204" pitchFamily="34" charset="0"/>
              </a:rPr>
              <a:t>MFSYSEVENT</a:t>
            </a:r>
            <a:endParaRPr lang="en-US" sz="20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8442" y="1992063"/>
            <a:ext cx="306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  <a:cs typeface="Arial" panose="020B0604020202020204" pitchFamily="34" charset="0"/>
              </a:rPr>
              <a:t>MFWORKSTATUS</a:t>
            </a:r>
            <a:endParaRPr lang="en-US" sz="20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08" y="4365104"/>
            <a:ext cx="7344816" cy="13649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0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0C7A9603-6748-4C78-9038-F917E2D4ED96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68</a:t>
            </a:fld>
            <a:endParaRPr lang="en-US" altLang="en-US" sz="1300" b="1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80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 txBox="1">
            <a:spLocks/>
          </p:cNvSpPr>
          <p:nvPr/>
        </p:nvSpPr>
        <p:spPr>
          <a:xfrm>
            <a:off x="6921560" y="6162621"/>
            <a:ext cx="1733550" cy="38695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A6D0992-A249-4B6E-B16F-AEB6C71711A4}" type="slidenum">
              <a:rPr lang="en-US" altLang="zh-TW" sz="1463"/>
              <a:pPr>
                <a:defRPr/>
              </a:pPr>
              <a:t>69</a:t>
            </a:fld>
            <a:endParaRPr lang="en-US" altLang="zh-TW" sz="1463"/>
          </a:p>
        </p:txBody>
      </p:sp>
      <p:sp>
        <p:nvSpPr>
          <p:cNvPr id="10" name="TextBox 9"/>
          <p:cNvSpPr txBox="1"/>
          <p:nvPr/>
        </p:nvSpPr>
        <p:spPr>
          <a:xfrm>
            <a:off x="3129364" y="922751"/>
            <a:ext cx="3068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PWB_INPUT1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664844" y="2589620"/>
            <a:ext cx="423308" cy="39739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7" name="Down Arrow 6"/>
          <p:cNvSpPr/>
          <p:nvPr/>
        </p:nvSpPr>
        <p:spPr>
          <a:xfrm>
            <a:off x="6999825" y="3746149"/>
            <a:ext cx="509698" cy="301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8" name="TextBox 7"/>
          <p:cNvSpPr txBox="1"/>
          <p:nvPr/>
        </p:nvSpPr>
        <p:spPr>
          <a:xfrm>
            <a:off x="874454" y="1614063"/>
            <a:ext cx="89845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28166" y="1624475"/>
            <a:ext cx="89845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 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96077" y="3978459"/>
            <a:ext cx="120307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ORDER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3277" y="3978459"/>
            <a:ext cx="158881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 SN</a:t>
            </a:r>
          </a:p>
        </p:txBody>
      </p:sp>
      <p:sp>
        <p:nvSpPr>
          <p:cNvPr id="9" name="Left Arrow 8"/>
          <p:cNvSpPr/>
          <p:nvPr/>
        </p:nvSpPr>
        <p:spPr>
          <a:xfrm>
            <a:off x="4664844" y="4869160"/>
            <a:ext cx="423308" cy="349550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6" y="4224916"/>
            <a:ext cx="3429513" cy="165150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54" y="1910679"/>
            <a:ext cx="3431779" cy="16623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91" y="4220833"/>
            <a:ext cx="3431780" cy="165558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091" y="1910679"/>
            <a:ext cx="3431780" cy="167167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69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29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309538" cy="4141095"/>
          </a:xfrm>
          <a:prstGeom prst="rect">
            <a:avLst/>
          </a:prstGeom>
          <a:ln>
            <a:solidFill>
              <a:srgbClr val="0000CC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920552" y="1060140"/>
            <a:ext cx="5115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IQC 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will go 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to web to check material need inspection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512940" y="399147"/>
            <a:ext cx="33123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3. IQC INSPECTION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01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 txBox="1">
            <a:spLocks/>
          </p:cNvSpPr>
          <p:nvPr/>
        </p:nvSpPr>
        <p:spPr>
          <a:xfrm>
            <a:off x="6921560" y="6162621"/>
            <a:ext cx="1733550" cy="38695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A6D0992-A249-4B6E-B16F-AEB6C71711A4}" type="slidenum">
              <a:rPr lang="en-US" altLang="zh-TW" sz="1463"/>
              <a:pPr>
                <a:defRPr/>
              </a:pPr>
              <a:t>70</a:t>
            </a:fld>
            <a:endParaRPr lang="en-US" altLang="zh-TW" sz="1463"/>
          </a:p>
        </p:txBody>
      </p:sp>
      <p:sp>
        <p:nvSpPr>
          <p:cNvPr id="23" name="TextBox 22"/>
          <p:cNvSpPr txBox="1"/>
          <p:nvPr/>
        </p:nvSpPr>
        <p:spPr>
          <a:xfrm>
            <a:off x="799999" y="1560063"/>
            <a:ext cx="872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Arial" panose="020B0604020202020204" pitchFamily="34" charset="0"/>
              </a:rPr>
              <a:t>After Scan </a:t>
            </a:r>
            <a:r>
              <a:rPr lang="en-US" sz="2000" b="1" dirty="0">
                <a:latin typeface="+mj-lt"/>
                <a:cs typeface="Arial" panose="020B0604020202020204" pitchFamily="34" charset="0"/>
              </a:rPr>
              <a:t>PWB_INPUT1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 success data will update </a:t>
            </a:r>
            <a:r>
              <a:rPr lang="en-US" sz="2000" b="1" dirty="0" smtClean="0">
                <a:cs typeface="Arial" panose="020B0604020202020204" pitchFamily="34" charset="0"/>
              </a:rPr>
              <a:t>MFWORKSTATUS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table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9364" y="922751"/>
            <a:ext cx="3068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SCAN PWB_INPUT1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62" y="4412245"/>
            <a:ext cx="7379788" cy="138004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9"/>
          <a:stretch/>
        </p:blipFill>
        <p:spPr>
          <a:xfrm>
            <a:off x="1292943" y="2543956"/>
            <a:ext cx="7379788" cy="130121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Down Arrow 16"/>
          <p:cNvSpPr/>
          <p:nvPr/>
        </p:nvSpPr>
        <p:spPr bwMode="auto">
          <a:xfrm>
            <a:off x="5546964" y="4043885"/>
            <a:ext cx="530969" cy="762672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760" y="4091846"/>
            <a:ext cx="1371600" cy="33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235" y="2206847"/>
            <a:ext cx="1390650" cy="33337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5162461" y="3479863"/>
            <a:ext cx="1427737" cy="3257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9" name="Rectangle 18"/>
          <p:cNvSpPr/>
          <p:nvPr/>
        </p:nvSpPr>
        <p:spPr bwMode="auto">
          <a:xfrm>
            <a:off x="5162460" y="5462889"/>
            <a:ext cx="1427737" cy="2917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9163050" y="6309320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70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6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 txBox="1">
            <a:spLocks/>
          </p:cNvSpPr>
          <p:nvPr/>
        </p:nvSpPr>
        <p:spPr>
          <a:xfrm>
            <a:off x="6921560" y="6162621"/>
            <a:ext cx="1733550" cy="38695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A6D0992-A249-4B6E-B16F-AEB6C71711A4}" type="slidenum">
              <a:rPr lang="en-US" altLang="zh-TW" sz="1463"/>
              <a:pPr>
                <a:defRPr/>
              </a:pPr>
              <a:t>71</a:t>
            </a:fld>
            <a:endParaRPr lang="en-US" altLang="zh-TW" sz="1463"/>
          </a:p>
        </p:txBody>
      </p:sp>
      <p:sp>
        <p:nvSpPr>
          <p:cNvPr id="23" name="TextBox 22"/>
          <p:cNvSpPr txBox="1"/>
          <p:nvPr/>
        </p:nvSpPr>
        <p:spPr>
          <a:xfrm>
            <a:off x="908595" y="1671729"/>
            <a:ext cx="6132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  <a:cs typeface="Arial" panose="020B0604020202020204" pitchFamily="34" charset="0"/>
              </a:rPr>
              <a:t>And 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data will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insert 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to </a:t>
            </a:r>
            <a:r>
              <a:rPr lang="en-US" sz="2000" b="1" dirty="0" smtClean="0">
                <a:cs typeface="Arial" panose="020B0604020202020204" pitchFamily="34" charset="0"/>
              </a:rPr>
              <a:t>MFSYSEVENT </a:t>
            </a:r>
            <a:r>
              <a:rPr lang="en-US" sz="2000" dirty="0" smtClean="0">
                <a:latin typeface="+mj-lt"/>
                <a:cs typeface="Arial" panose="020B0604020202020204" pitchFamily="34" charset="0"/>
              </a:rPr>
              <a:t>table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9364" y="922751"/>
            <a:ext cx="3068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SCAN PWB_INPUT1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95" y="2407722"/>
            <a:ext cx="7875111" cy="13813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Rectangle 17"/>
          <p:cNvSpPr/>
          <p:nvPr/>
        </p:nvSpPr>
        <p:spPr bwMode="auto">
          <a:xfrm>
            <a:off x="922877" y="3356992"/>
            <a:ext cx="7860829" cy="22844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71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 txBox="1">
            <a:spLocks/>
          </p:cNvSpPr>
          <p:nvPr/>
        </p:nvSpPr>
        <p:spPr>
          <a:xfrm>
            <a:off x="6921560" y="6162621"/>
            <a:ext cx="1733550" cy="38695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A6D0992-A249-4B6E-B16F-AEB6C71711A4}" type="slidenum">
              <a:rPr lang="en-US" altLang="zh-TW" sz="1463"/>
              <a:pPr>
                <a:defRPr/>
              </a:pPr>
              <a:t>72</a:t>
            </a:fld>
            <a:endParaRPr lang="en-US" altLang="zh-TW" sz="1463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1" y="1878719"/>
            <a:ext cx="5508611" cy="196927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91" y="4607409"/>
            <a:ext cx="7560840" cy="14098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631886" y="1124744"/>
            <a:ext cx="8858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sz="2000" b="1" dirty="0" smtClean="0"/>
              <a:t>AUTO_SCAN</a:t>
            </a:r>
            <a:r>
              <a:rPr lang="en-US" altLang="en-US" sz="2000" dirty="0" smtClean="0"/>
              <a:t> will check </a:t>
            </a:r>
            <a:r>
              <a:rPr lang="en-US" altLang="en-US" sz="2000" dirty="0"/>
              <a:t>material went through all the machine.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886" y="4074457"/>
            <a:ext cx="803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/>
              <a:t>will insert to </a:t>
            </a:r>
            <a:r>
              <a:rPr lang="en-US" sz="2000" b="1" dirty="0" smtClean="0"/>
              <a:t>MES4.R_TR_PRODUCT_DETAIL</a:t>
            </a:r>
            <a:r>
              <a:rPr lang="en-US" sz="2000" dirty="0" smtClean="0"/>
              <a:t> table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6681192" y="5635166"/>
            <a:ext cx="936104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72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81338" y="630238"/>
            <a:ext cx="37081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>
                <a:solidFill>
                  <a:srgbClr val="3333FF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AUTO </a:t>
            </a:r>
            <a:r>
              <a:rPr kumimoji="0" lang="en-US" sz="2400" b="1">
                <a:solidFill>
                  <a:srgbClr val="3333FF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SCAN </a:t>
            </a:r>
            <a:r>
              <a:rPr kumimoji="0" lang="en-US" sz="2400" b="1" smtClean="0">
                <a:solidFill>
                  <a:srgbClr val="3333FF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(</a:t>
            </a:r>
            <a:r>
              <a:rPr kumimoji="0" lang="en-US" sz="2400" b="1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BOT</a:t>
            </a:r>
            <a:r>
              <a:rPr kumimoji="0" lang="en-US" sz="2400" b="1" smtClean="0">
                <a:solidFill>
                  <a:srgbClr val="3333FF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sz="2400" b="1" dirty="0">
                <a:solidFill>
                  <a:srgbClr val="3333FF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SIDE)</a:t>
            </a:r>
          </a:p>
        </p:txBody>
      </p:sp>
    </p:spTree>
    <p:extLst>
      <p:ext uri="{BB962C8B-B14F-4D97-AF65-F5344CB8AC3E}">
        <p14:creationId xmlns:p14="http://schemas.microsoft.com/office/powerpoint/2010/main" val="4497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3"/>
          <p:cNvSpPr txBox="1">
            <a:spLocks noChangeArrowheads="1"/>
          </p:cNvSpPr>
          <p:nvPr/>
        </p:nvSpPr>
        <p:spPr bwMode="auto">
          <a:xfrm>
            <a:off x="3872880" y="435992"/>
            <a:ext cx="18499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42950">
              <a:lnSpc>
                <a:spcPct val="90000"/>
              </a:lnSpc>
              <a:spcBef>
                <a:spcPts val="813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 dirty="0">
                <a:solidFill>
                  <a:srgbClr val="3333FF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SCAN AOI2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6914" y="1146014"/>
            <a:ext cx="7070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The last </a:t>
            </a:r>
            <a:r>
              <a:rPr kumimoji="0" lang="en-US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SMT</a:t>
            </a: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bot side, PCB need 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Scan </a:t>
            </a:r>
            <a:r>
              <a:rPr kumimoji="0" lang="en-US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AOI2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1771346"/>
            <a:ext cx="4467849" cy="17337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91" y="4418544"/>
            <a:ext cx="7468938" cy="15527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6" name="Rectangle 25"/>
          <p:cNvSpPr/>
          <p:nvPr/>
        </p:nvSpPr>
        <p:spPr bwMode="auto">
          <a:xfrm>
            <a:off x="1473991" y="5517232"/>
            <a:ext cx="7468937" cy="2035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907734" y="3761786"/>
            <a:ext cx="803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/>
              <a:t>will insert to </a:t>
            </a:r>
            <a:r>
              <a:rPr lang="en-US" sz="2000" b="1" dirty="0"/>
              <a:t>MFSYSEVENT</a:t>
            </a:r>
            <a:r>
              <a:rPr lang="en-US" sz="2000" dirty="0" smtClean="0"/>
              <a:t> table</a:t>
            </a:r>
            <a:endParaRPr lang="en-US" sz="2000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73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8544" y="1100757"/>
            <a:ext cx="7400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And update in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MFWORKSTATUS</a:t>
            </a: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table</a:t>
            </a:r>
            <a:endParaRPr kumimoji="0" lang="en-US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987" name="TextBox 9"/>
          <p:cNvSpPr txBox="1">
            <a:spLocks noChangeArrowheads="1"/>
          </p:cNvSpPr>
          <p:nvPr/>
        </p:nvSpPr>
        <p:spPr bwMode="auto">
          <a:xfrm>
            <a:off x="3568693" y="442247"/>
            <a:ext cx="18499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42950">
              <a:lnSpc>
                <a:spcPct val="90000"/>
              </a:lnSpc>
              <a:spcBef>
                <a:spcPts val="813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 dirty="0">
                <a:solidFill>
                  <a:srgbClr val="3333FF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SCAN AOI2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24" y="4323043"/>
            <a:ext cx="7379788" cy="141942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24" y="2195450"/>
            <a:ext cx="7379788" cy="138004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24" y="3972393"/>
            <a:ext cx="1371600" cy="3333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24" y="1830313"/>
            <a:ext cx="1390650" cy="33337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5385048" y="5256670"/>
            <a:ext cx="1584176" cy="4857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31" name="Rectangle 30"/>
          <p:cNvSpPr/>
          <p:nvPr/>
        </p:nvSpPr>
        <p:spPr bwMode="auto">
          <a:xfrm>
            <a:off x="4891089" y="3068960"/>
            <a:ext cx="1358056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0" name="Down Arrow 9"/>
          <p:cNvSpPr/>
          <p:nvPr/>
        </p:nvSpPr>
        <p:spPr bwMode="auto">
          <a:xfrm>
            <a:off x="5718176" y="3888740"/>
            <a:ext cx="530969" cy="762672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74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 txBox="1">
            <a:spLocks/>
          </p:cNvSpPr>
          <p:nvPr/>
        </p:nvSpPr>
        <p:spPr>
          <a:xfrm>
            <a:off x="6921560" y="6162621"/>
            <a:ext cx="1733550" cy="38695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A6D0992-A249-4B6E-B16F-AEB6C71711A4}" type="slidenum">
              <a:rPr lang="en-US" altLang="zh-TW" sz="1463"/>
              <a:pPr>
                <a:defRPr/>
              </a:pPr>
              <a:t>75</a:t>
            </a:fld>
            <a:endParaRPr lang="en-US" altLang="zh-TW" sz="1463"/>
          </a:p>
        </p:txBody>
      </p:sp>
      <p:sp>
        <p:nvSpPr>
          <p:cNvPr id="6" name="Right Arrow 5"/>
          <p:cNvSpPr/>
          <p:nvPr/>
        </p:nvSpPr>
        <p:spPr>
          <a:xfrm>
            <a:off x="4664844" y="2589620"/>
            <a:ext cx="423308" cy="39739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7" name="Down Arrow 6"/>
          <p:cNvSpPr/>
          <p:nvPr/>
        </p:nvSpPr>
        <p:spPr>
          <a:xfrm>
            <a:off x="6999825" y="3746149"/>
            <a:ext cx="509698" cy="301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sp>
        <p:nvSpPr>
          <p:cNvPr id="8" name="TextBox 7"/>
          <p:cNvSpPr txBox="1"/>
          <p:nvPr/>
        </p:nvSpPr>
        <p:spPr>
          <a:xfrm>
            <a:off x="874454" y="1614063"/>
            <a:ext cx="89845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28166" y="1624475"/>
            <a:ext cx="89845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 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96077" y="3978459"/>
            <a:ext cx="120307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ORDER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3277" y="3978459"/>
            <a:ext cx="158881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 SN</a:t>
            </a:r>
          </a:p>
        </p:txBody>
      </p:sp>
      <p:sp>
        <p:nvSpPr>
          <p:cNvPr id="9" name="Left Arrow 8"/>
          <p:cNvSpPr/>
          <p:nvPr/>
        </p:nvSpPr>
        <p:spPr>
          <a:xfrm>
            <a:off x="4664844" y="4869160"/>
            <a:ext cx="423308" cy="349550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3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6" y="4224916"/>
            <a:ext cx="3429513" cy="165150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91" y="4220833"/>
            <a:ext cx="3431780" cy="165558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34" y="1850854"/>
            <a:ext cx="3430475" cy="165558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077" y="1850854"/>
            <a:ext cx="3431780" cy="165558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0" name="TextBox 28"/>
          <p:cNvSpPr txBox="1">
            <a:spLocks noChangeArrowheads="1"/>
          </p:cNvSpPr>
          <p:nvPr/>
        </p:nvSpPr>
        <p:spPr bwMode="auto">
          <a:xfrm>
            <a:off x="659027" y="1127386"/>
            <a:ext cx="8858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CN" sz="2000" dirty="0"/>
              <a:t>If the product must run 2 side</a:t>
            </a:r>
            <a:r>
              <a:rPr lang="en-US" altLang="en-US" sz="2000" dirty="0"/>
              <a:t>, PCB need </a:t>
            </a:r>
            <a:r>
              <a:rPr lang="en-US" altLang="en-US" sz="2000" dirty="0" smtClean="0"/>
              <a:t>Scan </a:t>
            </a:r>
            <a:r>
              <a:rPr lang="en-US" altLang="en-US" sz="2000" b="1" dirty="0"/>
              <a:t>PWB_INPUT2</a:t>
            </a:r>
            <a:r>
              <a:rPr lang="en-US" altLang="en-US" sz="2000" dirty="0"/>
              <a:t> </a:t>
            </a:r>
          </a:p>
        </p:txBody>
      </p:sp>
      <p:sp>
        <p:nvSpPr>
          <p:cNvPr id="21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75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52775" y="390525"/>
            <a:ext cx="31277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PWB_INPUT2</a:t>
            </a:r>
          </a:p>
        </p:txBody>
      </p:sp>
    </p:spTree>
    <p:extLst>
      <p:ext uri="{BB962C8B-B14F-4D97-AF65-F5344CB8AC3E}">
        <p14:creationId xmlns:p14="http://schemas.microsoft.com/office/powerpoint/2010/main" val="178795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0552" y="1033273"/>
            <a:ext cx="798045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After Scan </a:t>
            </a:r>
            <a:r>
              <a:rPr kumimoji="0" lang="en-US" sz="2000" b="1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PWB_INPUT2</a:t>
            </a:r>
            <a:r>
              <a:rPr kumimoji="0" lang="en-US" sz="20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 success data will </a:t>
            </a:r>
            <a:r>
              <a:rPr kumimoji="0" lang="en-US" sz="2000" dirty="0" smtClean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update in </a:t>
            </a:r>
            <a:r>
              <a:rPr kumimoji="0" lang="en-US" sz="2000" b="1" dirty="0" smtClean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MFWORKSTATUS</a:t>
            </a:r>
            <a:endParaRPr kumimoji="0" lang="en-US" sz="2000" b="1" dirty="0">
              <a:solidFill>
                <a:prstClr val="black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2775" y="390525"/>
            <a:ext cx="31277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PWB_INPUT2</a:t>
            </a:r>
          </a:p>
        </p:txBody>
      </p:sp>
      <p:pic>
        <p:nvPicPr>
          <p:cNvPr id="4404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58" y="2066964"/>
            <a:ext cx="8048625" cy="13335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58" y="4167137"/>
            <a:ext cx="8048625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65" y="3813693"/>
            <a:ext cx="1371600" cy="33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5" y="1690206"/>
            <a:ext cx="1390650" cy="3333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6393160" y="2894977"/>
            <a:ext cx="1728192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3" name="Rectangle 12"/>
          <p:cNvSpPr/>
          <p:nvPr/>
        </p:nvSpPr>
        <p:spPr bwMode="auto">
          <a:xfrm>
            <a:off x="5255717" y="5021444"/>
            <a:ext cx="1425475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76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25"/>
          <p:cNvSpPr txBox="1">
            <a:spLocks noChangeArrowheads="1"/>
          </p:cNvSpPr>
          <p:nvPr/>
        </p:nvSpPr>
        <p:spPr bwMode="auto">
          <a:xfrm>
            <a:off x="3657600" y="404813"/>
            <a:ext cx="22541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42950">
              <a:lnSpc>
                <a:spcPct val="90000"/>
              </a:lnSpc>
              <a:spcBef>
                <a:spcPts val="813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rgbClr val="3333FF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PWB_INPUT2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0" y="2060848"/>
            <a:ext cx="8280920" cy="184810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9" name="Rectangle 28"/>
          <p:cNvSpPr/>
          <p:nvPr/>
        </p:nvSpPr>
        <p:spPr bwMode="auto">
          <a:xfrm>
            <a:off x="992560" y="3501008"/>
            <a:ext cx="8280920" cy="2018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5" name="TextBox 4"/>
          <p:cNvSpPr txBox="1"/>
          <p:nvPr/>
        </p:nvSpPr>
        <p:spPr>
          <a:xfrm>
            <a:off x="776536" y="1272781"/>
            <a:ext cx="803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And data </a:t>
            </a:r>
            <a:r>
              <a:rPr lang="en-US" sz="2000" dirty="0"/>
              <a:t>will insert to </a:t>
            </a:r>
            <a:r>
              <a:rPr lang="en-US" sz="2000" b="1" dirty="0"/>
              <a:t>MFSYSEVENT</a:t>
            </a:r>
            <a:r>
              <a:rPr lang="en-US" sz="2000" dirty="0" smtClean="0"/>
              <a:t> table</a:t>
            </a:r>
            <a:endParaRPr lang="en-US" sz="2000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77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9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859" y="2420888"/>
            <a:ext cx="8339137" cy="1471612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2612" y="1268760"/>
            <a:ext cx="8620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dirty="0">
                <a:solidFill>
                  <a:prstClr val="black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After </a:t>
            </a:r>
            <a:r>
              <a:rPr kumimoji="0" lang="en-US" sz="20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PWB_INPUT2 </a:t>
            </a:r>
            <a:r>
              <a:rPr kumimoji="0"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need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 Scan </a:t>
            </a:r>
            <a:r>
              <a:rPr kumimoji="0" lang="en-US" sz="2000" b="1" dirty="0"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AUTO_SCAN</a:t>
            </a:r>
            <a:r>
              <a:rPr kumimoji="0" lang="en-US" sz="2000" dirty="0">
                <a:solidFill>
                  <a:prstClr val="black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again, 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data </a:t>
            </a:r>
            <a:r>
              <a:rPr kumimoji="0" lang="en-US" sz="2000" dirty="0">
                <a:solidFill>
                  <a:prstClr val="black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will insert to 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table</a:t>
            </a:r>
          </a:p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b="1" dirty="0" smtClean="0"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MES4.R_TR_PRODUCT_DETAIL</a:t>
            </a:r>
            <a:endParaRPr kumimoji="0" lang="en-US" sz="2000" b="1" dirty="0">
              <a:latin typeface="+mj-lt"/>
              <a:ea typeface="新細明體" panose="020203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1338" y="630238"/>
            <a:ext cx="36735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>
                <a:solidFill>
                  <a:srgbClr val="3333FF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AUTO SCAN </a:t>
            </a:r>
            <a:r>
              <a:rPr kumimoji="0" lang="en-US" sz="2400" b="1" dirty="0" smtClean="0">
                <a:solidFill>
                  <a:srgbClr val="3333FF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(TOP </a:t>
            </a:r>
            <a:r>
              <a:rPr kumimoji="0" lang="en-US" sz="2400" b="1" dirty="0">
                <a:solidFill>
                  <a:srgbClr val="3333FF"/>
                </a:solidFill>
                <a:latin typeface="+mj-lt"/>
                <a:ea typeface="新細明體" panose="02020300000000000000" pitchFamily="18" charset="-120"/>
                <a:cs typeface="Arial" panose="020B0604020202020204" pitchFamily="34" charset="0"/>
              </a:rPr>
              <a:t>SIDE)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78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78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2"/>
          <p:cNvSpPr txBox="1">
            <a:spLocks noChangeArrowheads="1"/>
          </p:cNvSpPr>
          <p:nvPr/>
        </p:nvSpPr>
        <p:spPr bwMode="auto">
          <a:xfrm>
            <a:off x="907734" y="1214590"/>
            <a:ext cx="59773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sz="2000" dirty="0"/>
              <a:t>After </a:t>
            </a:r>
            <a:r>
              <a:rPr lang="en-US" altLang="en-US" sz="2000" b="1" dirty="0"/>
              <a:t>PWB_INPUT2</a:t>
            </a:r>
            <a:r>
              <a:rPr lang="en-US" altLang="en-US" sz="2000" dirty="0"/>
              <a:t>, next step </a:t>
            </a:r>
            <a:r>
              <a:rPr lang="en-US" altLang="en-US" sz="2000" dirty="0" smtClean="0"/>
              <a:t>is Scan </a:t>
            </a:r>
            <a:r>
              <a:rPr lang="en-US" altLang="en-US" sz="2000" b="1" dirty="0" smtClean="0"/>
              <a:t>AOI4</a:t>
            </a:r>
            <a:endParaRPr lang="en-US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00872" y="560637"/>
            <a:ext cx="18499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AOI4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34" y="1812746"/>
            <a:ext cx="4486901" cy="172426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5" y="4333214"/>
            <a:ext cx="8188736" cy="175827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901215" y="5701366"/>
            <a:ext cx="8188736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7" name="TextBox 6"/>
          <p:cNvSpPr txBox="1"/>
          <p:nvPr/>
        </p:nvSpPr>
        <p:spPr>
          <a:xfrm>
            <a:off x="901215" y="3877698"/>
            <a:ext cx="803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/>
              <a:t>will insert to </a:t>
            </a:r>
            <a:r>
              <a:rPr lang="en-US" sz="2000" b="1" dirty="0"/>
              <a:t>MFSYSEVENT</a:t>
            </a:r>
            <a:r>
              <a:rPr lang="en-US" sz="2000" dirty="0" smtClean="0"/>
              <a:t> table</a:t>
            </a:r>
            <a:endParaRPr lang="en-US" sz="2000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9163050" y="6309320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79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2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10D9E-29F2-40E3-A777-E324FCD6CEBB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348279" y="431980"/>
            <a:ext cx="37443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3. IQC INSPECTION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064568" y="1157568"/>
            <a:ext cx="70567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After WHS receive material, IQC will go to web allpart inspect material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8" b="14757"/>
          <a:stretch/>
        </p:blipFill>
        <p:spPr>
          <a:xfrm>
            <a:off x="1064569" y="1799566"/>
            <a:ext cx="7992888" cy="4221722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16351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2476" y="1053900"/>
            <a:ext cx="75845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After Scan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AOI4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success data 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will update in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MFWORKSTATUS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table</a:t>
            </a:r>
            <a:endParaRPr kumimoji="0" lang="en-US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0872" y="444559"/>
            <a:ext cx="18203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</a:t>
            </a: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AOI4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404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560" y="4357550"/>
            <a:ext cx="8048625" cy="132199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2159595"/>
            <a:ext cx="8048625" cy="13241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76" y="3978389"/>
            <a:ext cx="1371600" cy="33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60" y="1748589"/>
            <a:ext cx="1390650" cy="3333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169024" y="2993833"/>
            <a:ext cx="1440160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0" name="Rectangle 9"/>
          <p:cNvSpPr/>
          <p:nvPr/>
        </p:nvSpPr>
        <p:spPr bwMode="auto">
          <a:xfrm>
            <a:off x="5817096" y="5189624"/>
            <a:ext cx="1728192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1" name="Down Arrow 10"/>
          <p:cNvSpPr/>
          <p:nvPr/>
        </p:nvSpPr>
        <p:spPr bwMode="auto">
          <a:xfrm>
            <a:off x="5889104" y="3808004"/>
            <a:ext cx="530969" cy="762672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80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1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2"/>
          <p:cNvSpPr txBox="1">
            <a:spLocks noChangeArrowheads="1"/>
          </p:cNvSpPr>
          <p:nvPr/>
        </p:nvSpPr>
        <p:spPr bwMode="auto">
          <a:xfrm>
            <a:off x="901215" y="1245953"/>
            <a:ext cx="6337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sz="2000" dirty="0"/>
              <a:t>After </a:t>
            </a:r>
            <a:r>
              <a:rPr lang="en-US" altLang="en-US" sz="2000" b="1" dirty="0" smtClean="0"/>
              <a:t>AOI4</a:t>
            </a:r>
            <a:r>
              <a:rPr lang="en-US" altLang="en-US" sz="2000" dirty="0" smtClean="0"/>
              <a:t>, </a:t>
            </a:r>
            <a:r>
              <a:rPr lang="en-US" altLang="en-US" sz="2000" dirty="0"/>
              <a:t>next step </a:t>
            </a:r>
            <a:r>
              <a:rPr lang="en-US" altLang="en-US" sz="2000" dirty="0" smtClean="0"/>
              <a:t>is Scan </a:t>
            </a:r>
            <a:r>
              <a:rPr kumimoji="0" lang="en-US" sz="2000" b="1" dirty="0">
                <a:latin typeface="+mj-lt"/>
                <a:cs typeface="Arial" panose="020B0604020202020204" pitchFamily="34" charset="0"/>
              </a:rPr>
              <a:t>BTS_VI</a:t>
            </a:r>
            <a:endParaRPr lang="en-US" altLang="en-US" sz="2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6856" y="435339"/>
            <a:ext cx="22204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BTS_VI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5" y="4288066"/>
            <a:ext cx="8188736" cy="162432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901215" y="5733256"/>
            <a:ext cx="8188736" cy="17913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5" y="1794957"/>
            <a:ext cx="4486901" cy="17337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901215" y="3877698"/>
            <a:ext cx="803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/>
              <a:t>will insert to </a:t>
            </a:r>
            <a:r>
              <a:rPr lang="en-US" sz="2000" b="1" dirty="0"/>
              <a:t>MFSYSEVENT</a:t>
            </a:r>
            <a:r>
              <a:rPr lang="en-US" sz="2000" dirty="0" smtClean="0"/>
              <a:t> table</a:t>
            </a:r>
            <a:endParaRPr lang="en-US" sz="2000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81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2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882" y="1076329"/>
            <a:ext cx="787145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After Scan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BTS_VI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success data will 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update in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MFWORKSTATUS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table</a:t>
            </a:r>
            <a:endParaRPr kumimoji="0" lang="en-US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6632" y="420211"/>
            <a:ext cx="22204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BTS_VI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404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560" y="2100462"/>
            <a:ext cx="8048625" cy="132199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4366868"/>
            <a:ext cx="8048625" cy="132416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76" y="3978389"/>
            <a:ext cx="1371600" cy="33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60" y="1748589"/>
            <a:ext cx="1390650" cy="3333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817096" y="2951034"/>
            <a:ext cx="1728192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0" name="Rectangle 9"/>
          <p:cNvSpPr/>
          <p:nvPr/>
        </p:nvSpPr>
        <p:spPr bwMode="auto">
          <a:xfrm>
            <a:off x="5817096" y="5189624"/>
            <a:ext cx="1728192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1" name="Down Arrow 10"/>
          <p:cNvSpPr/>
          <p:nvPr/>
        </p:nvSpPr>
        <p:spPr bwMode="auto">
          <a:xfrm>
            <a:off x="6415707" y="3879521"/>
            <a:ext cx="530969" cy="762672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82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9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2"/>
          <p:cNvSpPr txBox="1">
            <a:spLocks noChangeArrowheads="1"/>
          </p:cNvSpPr>
          <p:nvPr/>
        </p:nvSpPr>
        <p:spPr bwMode="auto">
          <a:xfrm>
            <a:off x="992560" y="1189663"/>
            <a:ext cx="52672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sz="2000" dirty="0"/>
              <a:t>After </a:t>
            </a:r>
            <a:r>
              <a:rPr lang="en-US" altLang="en-US" sz="2000" b="1" dirty="0" smtClean="0"/>
              <a:t>BTS_VI</a:t>
            </a:r>
            <a:r>
              <a:rPr lang="en-US" altLang="en-US" sz="2000" dirty="0" smtClean="0"/>
              <a:t>, </a:t>
            </a:r>
            <a:r>
              <a:rPr lang="en-US" altLang="en-US" sz="2000" dirty="0"/>
              <a:t>next step </a:t>
            </a:r>
            <a:r>
              <a:rPr lang="en-US" altLang="en-US" sz="2000" dirty="0" smtClean="0"/>
              <a:t>is Scan </a:t>
            </a:r>
            <a:r>
              <a:rPr lang="en-US" altLang="en-US" sz="2000" b="1" dirty="0" smtClean="0"/>
              <a:t>PFT</a:t>
            </a:r>
            <a:endParaRPr lang="en-US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175486" y="443802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PFT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5" y="4288066"/>
            <a:ext cx="8188736" cy="162432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901215" y="5100227"/>
            <a:ext cx="8188736" cy="17913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5" y="1794957"/>
            <a:ext cx="4486901" cy="1733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1215" y="3877698"/>
            <a:ext cx="803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/>
              <a:t>will insert to </a:t>
            </a:r>
            <a:r>
              <a:rPr lang="en-US" sz="2000" b="1" dirty="0"/>
              <a:t>MFSYSEVENT</a:t>
            </a:r>
            <a:r>
              <a:rPr lang="en-US" sz="2000" dirty="0" smtClean="0"/>
              <a:t> table</a:t>
            </a:r>
            <a:endParaRPr lang="en-US" sz="2000" dirty="0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83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8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2476" y="1124328"/>
            <a:ext cx="73103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After Scan </a:t>
            </a:r>
            <a:r>
              <a:rPr lang="en-US" altLang="en-US" sz="2000" b="1" dirty="0">
                <a:latin typeface="+mj-lt"/>
              </a:rPr>
              <a:t>BTS_VI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success data will 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update in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MFWORKSTATUS</a:t>
            </a:r>
            <a:endParaRPr kumimoji="0" lang="en-US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6774" y="502134"/>
            <a:ext cx="16818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PFT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404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559" y="4357550"/>
            <a:ext cx="8048625" cy="132199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124121"/>
            <a:ext cx="8048625" cy="132416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76" y="3978389"/>
            <a:ext cx="1371600" cy="33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60" y="1748589"/>
            <a:ext cx="1390650" cy="3333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817096" y="2951034"/>
            <a:ext cx="1728192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0" name="Rectangle 9"/>
          <p:cNvSpPr/>
          <p:nvPr/>
        </p:nvSpPr>
        <p:spPr bwMode="auto">
          <a:xfrm>
            <a:off x="5817096" y="5189624"/>
            <a:ext cx="1728192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1" name="Down Arrow 10"/>
          <p:cNvSpPr/>
          <p:nvPr/>
        </p:nvSpPr>
        <p:spPr bwMode="auto">
          <a:xfrm>
            <a:off x="6415707" y="3879521"/>
            <a:ext cx="530969" cy="762672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84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60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2"/>
          <p:cNvSpPr txBox="1">
            <a:spLocks noChangeArrowheads="1"/>
          </p:cNvSpPr>
          <p:nvPr/>
        </p:nvSpPr>
        <p:spPr bwMode="auto">
          <a:xfrm>
            <a:off x="631825" y="1268413"/>
            <a:ext cx="8858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sz="2000" dirty="0"/>
              <a:t>After </a:t>
            </a:r>
            <a:r>
              <a:rPr lang="en-US" altLang="en-US" sz="2000" b="1" dirty="0"/>
              <a:t>BTS_VI</a:t>
            </a:r>
            <a:r>
              <a:rPr lang="en-US" altLang="en-US" sz="2000" dirty="0" smtClean="0"/>
              <a:t>, </a:t>
            </a:r>
            <a:r>
              <a:rPr lang="en-US" altLang="en-US" sz="2000" dirty="0"/>
              <a:t>next step is </a:t>
            </a:r>
            <a:r>
              <a:rPr lang="en-US" altLang="en-US" sz="2000" b="1" dirty="0" smtClean="0"/>
              <a:t>SMT_TU</a:t>
            </a:r>
            <a:endParaRPr lang="en-US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33077" y="545817"/>
            <a:ext cx="237436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SMT_TU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5" y="4288066"/>
            <a:ext cx="8188736" cy="162432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879972" y="5085184"/>
            <a:ext cx="8188736" cy="10460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5" y="1794957"/>
            <a:ext cx="4486901" cy="1733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1215" y="3877698"/>
            <a:ext cx="803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/>
              <a:t>will insert to </a:t>
            </a:r>
            <a:r>
              <a:rPr lang="en-US" sz="2000" b="1" dirty="0"/>
              <a:t>MFSYSEVENT</a:t>
            </a:r>
            <a:r>
              <a:rPr lang="en-US" sz="2000" dirty="0" smtClean="0"/>
              <a:t> table</a:t>
            </a:r>
            <a:endParaRPr lang="en-US" sz="2000" dirty="0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85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5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4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849" y="2118960"/>
            <a:ext cx="8048625" cy="132199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9" y="4359214"/>
            <a:ext cx="8048625" cy="132416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76" y="3978389"/>
            <a:ext cx="1371600" cy="33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60" y="1748589"/>
            <a:ext cx="1390650" cy="3333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817096" y="2951034"/>
            <a:ext cx="1728192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0" name="Rectangle 9"/>
          <p:cNvSpPr/>
          <p:nvPr/>
        </p:nvSpPr>
        <p:spPr bwMode="auto">
          <a:xfrm>
            <a:off x="5817096" y="5189624"/>
            <a:ext cx="1728192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2" name="Down Arrow 11"/>
          <p:cNvSpPr/>
          <p:nvPr/>
        </p:nvSpPr>
        <p:spPr bwMode="auto">
          <a:xfrm>
            <a:off x="6415707" y="3933056"/>
            <a:ext cx="530969" cy="762672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36" y="1181417"/>
            <a:ext cx="801411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After Scan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SMT_TU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success data will 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update in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MFWORKSTATUS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table</a:t>
            </a:r>
            <a:endParaRPr kumimoji="0" lang="en-US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86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3077" y="545817"/>
            <a:ext cx="237436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SMT_TU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9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2"/>
          <p:cNvSpPr txBox="1">
            <a:spLocks noChangeArrowheads="1"/>
          </p:cNvSpPr>
          <p:nvPr/>
        </p:nvSpPr>
        <p:spPr bwMode="auto">
          <a:xfrm>
            <a:off x="901215" y="1264574"/>
            <a:ext cx="58333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sz="2000" dirty="0"/>
              <a:t>After </a:t>
            </a:r>
            <a:r>
              <a:rPr kumimoji="0" lang="en-US" sz="2000" b="1" dirty="0">
                <a:solidFill>
                  <a:prstClr val="black"/>
                </a:solidFill>
                <a:cs typeface="Arial" panose="020B0604020202020204" pitchFamily="34" charset="0"/>
              </a:rPr>
              <a:t>SMT_TU</a:t>
            </a:r>
            <a:r>
              <a:rPr lang="en-US" altLang="en-US" sz="2000" dirty="0" smtClean="0"/>
              <a:t>, </a:t>
            </a:r>
            <a:r>
              <a:rPr lang="en-US" altLang="en-US" sz="2000" dirty="0"/>
              <a:t>next step is </a:t>
            </a:r>
            <a:r>
              <a:rPr lang="en-US" altLang="en-US" sz="2000" dirty="0" smtClean="0"/>
              <a:t>Scan </a:t>
            </a:r>
            <a:r>
              <a:rPr lang="en-US" altLang="en-US" sz="2000" b="1" dirty="0" smtClean="0"/>
              <a:t>BST</a:t>
            </a:r>
            <a:endParaRPr lang="en-US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148834" y="465944"/>
            <a:ext cx="16834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BST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5" y="4221088"/>
            <a:ext cx="8167493" cy="1907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901215" y="4941168"/>
            <a:ext cx="8188736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5" y="1794957"/>
            <a:ext cx="4486901" cy="1733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1215" y="3789295"/>
            <a:ext cx="803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/>
              <a:t>will insert to </a:t>
            </a:r>
            <a:r>
              <a:rPr lang="en-US" sz="2000" b="1" dirty="0"/>
              <a:t>MFSYSEVENT</a:t>
            </a:r>
            <a:r>
              <a:rPr lang="en-US" sz="2000" dirty="0" smtClean="0"/>
              <a:t> table</a:t>
            </a:r>
            <a:endParaRPr lang="en-US" sz="2000" dirty="0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87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2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1509" y="1124652"/>
            <a:ext cx="745787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After Scan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BST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success data will 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update in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MFWORKSTATUS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table</a:t>
            </a:r>
            <a:endParaRPr kumimoji="0" lang="en-US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404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849" y="4357550"/>
            <a:ext cx="8048625" cy="132199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9" y="2129509"/>
            <a:ext cx="8048625" cy="132416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76" y="3978389"/>
            <a:ext cx="1371600" cy="33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60" y="1748589"/>
            <a:ext cx="1390650" cy="3333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817096" y="2951034"/>
            <a:ext cx="1728192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0" name="Rectangle 9"/>
          <p:cNvSpPr/>
          <p:nvPr/>
        </p:nvSpPr>
        <p:spPr bwMode="auto">
          <a:xfrm>
            <a:off x="5817096" y="5189624"/>
            <a:ext cx="1728192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1" name="Down Arrow 10"/>
          <p:cNvSpPr/>
          <p:nvPr/>
        </p:nvSpPr>
        <p:spPr bwMode="auto">
          <a:xfrm>
            <a:off x="6415707" y="3879521"/>
            <a:ext cx="530969" cy="762672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88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8834" y="465944"/>
            <a:ext cx="16834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BST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0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2"/>
          <p:cNvSpPr txBox="1">
            <a:spLocks noChangeArrowheads="1"/>
          </p:cNvSpPr>
          <p:nvPr/>
        </p:nvSpPr>
        <p:spPr bwMode="auto">
          <a:xfrm>
            <a:off x="881944" y="1257105"/>
            <a:ext cx="48972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sz="2000" dirty="0"/>
              <a:t>After </a:t>
            </a:r>
            <a:r>
              <a:rPr lang="en-US" altLang="en-US" sz="2000" b="1" dirty="0" smtClean="0"/>
              <a:t>BST</a:t>
            </a:r>
            <a:r>
              <a:rPr lang="en-US" altLang="en-US" sz="2000" dirty="0" smtClean="0"/>
              <a:t>, </a:t>
            </a:r>
            <a:r>
              <a:rPr lang="en-US" altLang="en-US" sz="2000" dirty="0"/>
              <a:t>next step is </a:t>
            </a:r>
            <a:r>
              <a:rPr lang="en-US" altLang="en-US" sz="2000" b="1" dirty="0" smtClean="0"/>
              <a:t>BST_FI</a:t>
            </a:r>
            <a:endParaRPr lang="en-US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48661" y="483484"/>
            <a:ext cx="22028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BST_FI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5" y="4221088"/>
            <a:ext cx="8188736" cy="1907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881944" y="5229200"/>
            <a:ext cx="8188736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84" y="1802296"/>
            <a:ext cx="4448796" cy="1733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1944" y="3713631"/>
            <a:ext cx="803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/>
              <a:t>will insert to </a:t>
            </a:r>
            <a:r>
              <a:rPr lang="en-US" sz="2000" b="1" dirty="0"/>
              <a:t>MFSYSEVENT</a:t>
            </a:r>
            <a:r>
              <a:rPr lang="en-US" sz="2000" dirty="0" smtClean="0"/>
              <a:t> table</a:t>
            </a:r>
            <a:endParaRPr lang="en-US" sz="2000" dirty="0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89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10D9E-29F2-40E3-A777-E324FCD6CEBB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792860" y="413286"/>
            <a:ext cx="37443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3. IQC INSPECTION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08584" y="1052736"/>
            <a:ext cx="705678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IQC will check the material and </a:t>
            </a:r>
            <a:r>
              <a:rPr lang="en-US" altLang="en-US" sz="1800" dirty="0" smtClean="0">
                <a:solidFill>
                  <a:srgbClr val="111111"/>
                </a:solidFill>
                <a:cs typeface="Times New Roman" pitchFamily="18" charset="0"/>
              </a:rPr>
              <a:t>fill in the material information </a:t>
            </a:r>
            <a:r>
              <a:rPr lang="en-US" altLang="en-US" sz="1800" dirty="0">
                <a:solidFill>
                  <a:srgbClr val="111111"/>
                </a:solidFill>
                <a:cs typeface="Times New Roman" pitchFamily="18" charset="0"/>
              </a:rPr>
              <a:t>in the form on the web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68" y="1690913"/>
            <a:ext cx="6398299" cy="4258367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201777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4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243" y="2127555"/>
            <a:ext cx="8048625" cy="132199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76" y="4410916"/>
            <a:ext cx="8048625" cy="126863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68" y="4030597"/>
            <a:ext cx="1371600" cy="33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43" y="1741623"/>
            <a:ext cx="1390650" cy="3333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817096" y="2951034"/>
            <a:ext cx="1728192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0" name="Rectangle 9"/>
          <p:cNvSpPr/>
          <p:nvPr/>
        </p:nvSpPr>
        <p:spPr bwMode="auto">
          <a:xfrm>
            <a:off x="6105128" y="5189624"/>
            <a:ext cx="1440160" cy="4899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2950"/>
            <a:endParaRPr lang="en-US" sz="1300"/>
          </a:p>
        </p:txBody>
      </p:sp>
      <p:sp>
        <p:nvSpPr>
          <p:cNvPr id="12" name="Down Arrow 11"/>
          <p:cNvSpPr/>
          <p:nvPr/>
        </p:nvSpPr>
        <p:spPr bwMode="auto">
          <a:xfrm>
            <a:off x="6415707" y="3879521"/>
            <a:ext cx="530969" cy="762672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1509" y="1124652"/>
            <a:ext cx="78425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After Scan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BST_FI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success data will 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update in </a:t>
            </a:r>
            <a:r>
              <a:rPr kumimoji="0" lang="en-US" sz="2000" b="1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MFWORKSTATUS</a:t>
            </a:r>
            <a:r>
              <a:rPr kumimoji="0"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table</a:t>
            </a:r>
            <a:endParaRPr kumimoji="0" lang="en-US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90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8661" y="483484"/>
            <a:ext cx="22028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400" b="1" dirty="0" smtClean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SCAN BST_FI</a:t>
            </a:r>
            <a:endParaRPr kumimoji="0" lang="en-US" sz="2400" b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9"/>
          <p:cNvSpPr txBox="1">
            <a:spLocks noChangeArrowheads="1"/>
          </p:cNvSpPr>
          <p:nvPr/>
        </p:nvSpPr>
        <p:spPr bwMode="auto">
          <a:xfrm>
            <a:off x="3944938" y="2708275"/>
            <a:ext cx="2671762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42950">
              <a:lnSpc>
                <a:spcPct val="90000"/>
              </a:lnSpc>
              <a:spcBef>
                <a:spcPts val="813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 defTabSz="7429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defTabSz="74295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en-US" sz="7200" b="1">
                <a:solidFill>
                  <a:srgbClr val="3333FF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3" name="Slide Number Placeholder 5"/>
          <p:cNvSpPr txBox="1">
            <a:spLocks/>
          </p:cNvSpPr>
          <p:nvPr/>
        </p:nvSpPr>
        <p:spPr>
          <a:xfrm>
            <a:off x="9163050" y="6340475"/>
            <a:ext cx="412750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10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ctr"/>
            <a:fld id="{EFA17A47-CF81-4D05-86A9-3119BDD4C17B}" type="slidenum">
              <a:rPr lang="en-US" altLang="en-US" sz="1300" b="1" smtClean="0">
                <a:solidFill>
                  <a:srgbClr val="2328EF"/>
                </a:solidFill>
                <a:cs typeface="Times New Roman" pitchFamily="18" charset="0"/>
              </a:rPr>
              <a:pPr algn="ctr"/>
              <a:t>91</a:t>
            </a:fld>
            <a:endParaRPr lang="en-US" altLang="en-US" sz="1300" b="1" dirty="0">
              <a:solidFill>
                <a:srgbClr val="2328EF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04680"/>
      </p:ext>
    </p:extLst>
  </p:cSld>
  <p:clrMapOvr>
    <a:masterClrMapping/>
  </p:clrMapOvr>
</p:sld>
</file>

<file path=ppt/theme/theme1.xml><?xml version="1.0" encoding="utf-8"?>
<a:theme xmlns:a="http://schemas.openxmlformats.org/drawingml/2006/main" name="form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2501D9"/>
      </a:folHlink>
    </a:clrScheme>
    <a:fontScheme name="form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for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m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m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m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FFFF"/>
    </a:accent3>
    <a:accent4>
      <a:srgbClr val="000000"/>
    </a:accent4>
    <a:accent5>
      <a:srgbClr val="B7C6FE"/>
    </a:accent5>
    <a:accent6>
      <a:srgbClr val="009D00"/>
    </a:accent6>
    <a:hlink>
      <a:srgbClr val="FC0128"/>
    </a:hlink>
    <a:folHlink>
      <a:srgbClr val="2501D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81658</TotalTime>
  <Pages>11</Pages>
  <Words>1688</Words>
  <Application>Microsoft Office PowerPoint</Application>
  <PresentationFormat>A4 Paper (210x297 mm)</PresentationFormat>
  <Paragraphs>360</Paragraphs>
  <Slides>91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新細明體</vt:lpstr>
      <vt:lpstr>.VnArial</vt:lpstr>
      <vt:lpstr>Arial</vt:lpstr>
      <vt:lpstr>Times New Roman</vt:lpstr>
      <vt:lpstr>Wingdings</vt:lpstr>
      <vt:lpstr>form</vt:lpstr>
      <vt:lpstr>Photo Editor 影像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PC Convert WO by PC CONFIG WO function</vt:lpstr>
      <vt:lpstr>PowerPoint Presentation</vt:lpstr>
      <vt:lpstr>3. PC Convert WO by PC CONFIG WO function</vt:lpstr>
      <vt:lpstr>3. PC Convert WO by PC CONFIG WO function</vt:lpstr>
      <vt:lpstr>PowerPoint Presentation</vt:lpstr>
      <vt:lpstr>4.  Use the KITTING PRINT program to create the SN strip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無投影片標題</dc:title>
  <dc:creator>mahalkita</dc:creator>
  <cp:lastModifiedBy>阮明芳</cp:lastModifiedBy>
  <cp:revision>5328</cp:revision>
  <cp:lastPrinted>2001-06-20T03:35:36Z</cp:lastPrinted>
  <dcterms:created xsi:type="dcterms:W3CDTF">1997-08-18T17:13:52Z</dcterms:created>
  <dcterms:modified xsi:type="dcterms:W3CDTF">2025-01-11T08:33:35Z</dcterms:modified>
</cp:coreProperties>
</file>